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302" r:id="rId2"/>
    <p:sldId id="320" r:id="rId3"/>
    <p:sldId id="326" r:id="rId4"/>
    <p:sldId id="325" r:id="rId5"/>
    <p:sldId id="324" r:id="rId6"/>
    <p:sldId id="314" r:id="rId7"/>
    <p:sldId id="315" r:id="rId8"/>
    <p:sldId id="317" r:id="rId9"/>
    <p:sldId id="318" r:id="rId10"/>
    <p:sldId id="342" r:id="rId11"/>
    <p:sldId id="321" r:id="rId12"/>
    <p:sldId id="322" r:id="rId13"/>
    <p:sldId id="327" r:id="rId14"/>
    <p:sldId id="323" r:id="rId15"/>
    <p:sldId id="330" r:id="rId16"/>
    <p:sldId id="334" r:id="rId17"/>
    <p:sldId id="332" r:id="rId18"/>
    <p:sldId id="333" r:id="rId19"/>
    <p:sldId id="343" r:id="rId20"/>
    <p:sldId id="335" r:id="rId21"/>
    <p:sldId id="336" r:id="rId22"/>
    <p:sldId id="339" r:id="rId23"/>
    <p:sldId id="340" r:id="rId24"/>
    <p:sldId id="329" r:id="rId25"/>
    <p:sldId id="337" r:id="rId26"/>
    <p:sldId id="338" r:id="rId27"/>
    <p:sldId id="341" r:id="rId28"/>
    <p:sldId id="300" r:id="rId29"/>
  </p:sldIdLst>
  <p:sldSz cx="9144000" cy="6858000" type="screen4x3"/>
  <p:notesSz cx="9979025" cy="68341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9BDEFF"/>
    <a:srgbClr val="FFD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3905" autoAdjust="0"/>
  </p:normalViewPr>
  <p:slideViewPr>
    <p:cSldViewPr snapToGrid="0">
      <p:cViewPr varScale="1">
        <p:scale>
          <a:sx n="68" d="100"/>
          <a:sy n="68" d="100"/>
        </p:scale>
        <p:origin x="-5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24244" cy="34289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5652472" y="1"/>
            <a:ext cx="4324244" cy="342896"/>
          </a:xfrm>
          <a:prstGeom prst="rect">
            <a:avLst/>
          </a:prstGeom>
        </p:spPr>
        <p:txBody>
          <a:bodyPr vert="horz" lIns="91440" tIns="45720" rIns="91440" bIns="45720" rtlCol="0"/>
          <a:lstStyle>
            <a:lvl1pPr algn="r">
              <a:defRPr sz="1200"/>
            </a:lvl1pPr>
          </a:lstStyle>
          <a:p>
            <a:fld id="{28C71B82-BFEB-41C5-B5B6-CB0922AEC3D6}" type="datetimeFigureOut">
              <a:rPr lang="en-ZA" smtClean="0"/>
              <a:t>2015/09/16</a:t>
            </a:fld>
            <a:endParaRPr lang="en-ZA" dirty="0"/>
          </a:p>
        </p:txBody>
      </p:sp>
      <p:sp>
        <p:nvSpPr>
          <p:cNvPr id="4" name="Footer Placeholder 3"/>
          <p:cNvSpPr>
            <a:spLocks noGrp="1"/>
          </p:cNvSpPr>
          <p:nvPr>
            <p:ph type="ftr" sz="quarter" idx="2"/>
          </p:nvPr>
        </p:nvSpPr>
        <p:spPr>
          <a:xfrm>
            <a:off x="0" y="6491293"/>
            <a:ext cx="4324244" cy="34289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5652472" y="6491293"/>
            <a:ext cx="4324244" cy="342895"/>
          </a:xfrm>
          <a:prstGeom prst="rect">
            <a:avLst/>
          </a:prstGeom>
        </p:spPr>
        <p:txBody>
          <a:bodyPr vert="horz" lIns="91440" tIns="45720" rIns="91440" bIns="45720" rtlCol="0" anchor="b"/>
          <a:lstStyle>
            <a:lvl1pPr algn="r">
              <a:defRPr sz="1200"/>
            </a:lvl1pPr>
          </a:lstStyle>
          <a:p>
            <a:fld id="{647E6BF1-BC7E-41E4-92B9-6751A36A606E}" type="slidenum">
              <a:rPr lang="en-ZA" smtClean="0"/>
              <a:t>‹#›</a:t>
            </a:fld>
            <a:endParaRPr lang="en-ZA" dirty="0"/>
          </a:p>
        </p:txBody>
      </p:sp>
    </p:spTree>
    <p:extLst>
      <p:ext uri="{BB962C8B-B14F-4D97-AF65-F5344CB8AC3E}">
        <p14:creationId xmlns:p14="http://schemas.microsoft.com/office/powerpoint/2010/main" val="3141261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24244" cy="341709"/>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5652472" y="0"/>
            <a:ext cx="4324244" cy="341709"/>
          </a:xfrm>
          <a:prstGeom prst="rect">
            <a:avLst/>
          </a:prstGeom>
        </p:spPr>
        <p:txBody>
          <a:bodyPr vert="horz" lIns="91440" tIns="45720" rIns="91440" bIns="45720" rtlCol="0"/>
          <a:lstStyle>
            <a:lvl1pPr algn="r">
              <a:defRPr sz="1200"/>
            </a:lvl1pPr>
          </a:lstStyle>
          <a:p>
            <a:fld id="{692D4720-D903-4981-94EF-4D5199CCD00A}" type="datetimeFigureOut">
              <a:rPr lang="en-ZA" smtClean="0"/>
              <a:t>2015/09/16</a:t>
            </a:fld>
            <a:endParaRPr lang="en-ZA" dirty="0"/>
          </a:p>
        </p:txBody>
      </p:sp>
      <p:sp>
        <p:nvSpPr>
          <p:cNvPr id="4" name="Slide Image Placeholder 3"/>
          <p:cNvSpPr>
            <a:spLocks noGrp="1" noRot="1" noChangeAspect="1"/>
          </p:cNvSpPr>
          <p:nvPr>
            <p:ph type="sldImg" idx="2"/>
          </p:nvPr>
        </p:nvSpPr>
        <p:spPr>
          <a:xfrm>
            <a:off x="3281363" y="512763"/>
            <a:ext cx="3416300" cy="25622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997903" y="3246239"/>
            <a:ext cx="7983220" cy="307538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6491293"/>
            <a:ext cx="4324244" cy="341709"/>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5652472" y="6491293"/>
            <a:ext cx="4324244" cy="341709"/>
          </a:xfrm>
          <a:prstGeom prst="rect">
            <a:avLst/>
          </a:prstGeom>
        </p:spPr>
        <p:txBody>
          <a:bodyPr vert="horz" lIns="91440" tIns="45720" rIns="91440" bIns="45720" rtlCol="0" anchor="b"/>
          <a:lstStyle>
            <a:lvl1pPr algn="r">
              <a:defRPr sz="1200"/>
            </a:lvl1pPr>
          </a:lstStyle>
          <a:p>
            <a:fld id="{30EC34E3-D96C-48AC-B4A1-CF6541A2E0DA}" type="slidenum">
              <a:rPr lang="en-ZA" smtClean="0"/>
              <a:t>‹#›</a:t>
            </a:fld>
            <a:endParaRPr lang="en-ZA" dirty="0"/>
          </a:p>
        </p:txBody>
      </p:sp>
    </p:spTree>
    <p:extLst>
      <p:ext uri="{BB962C8B-B14F-4D97-AF65-F5344CB8AC3E}">
        <p14:creationId xmlns:p14="http://schemas.microsoft.com/office/powerpoint/2010/main" val="316627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451225" y="854075"/>
            <a:ext cx="3076575" cy="2306638"/>
          </a:xfrm>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3690777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Known fish</a:t>
            </a:r>
            <a:r>
              <a:rPr lang="en-ZA" baseline="0" dirty="0" smtClean="0"/>
              <a:t> kills: Amazintoti (Aug 2015), Isipingo (July 2014)</a:t>
            </a:r>
            <a:endParaRPr lang="en-GB" dirty="0"/>
          </a:p>
        </p:txBody>
      </p:sp>
      <p:sp>
        <p:nvSpPr>
          <p:cNvPr id="4" name="Slide Number Placeholder 3"/>
          <p:cNvSpPr>
            <a:spLocks noGrp="1"/>
          </p:cNvSpPr>
          <p:nvPr>
            <p:ph type="sldNum" sz="quarter" idx="10"/>
          </p:nvPr>
        </p:nvSpPr>
        <p:spPr/>
        <p:txBody>
          <a:bodyPr/>
          <a:lstStyle/>
          <a:p>
            <a:fld id="{165AEBFD-CA35-417C-9344-CE5D03A0F9C5}" type="slidenum">
              <a:rPr lang="en-ZA" smtClean="0"/>
              <a:t>12</a:t>
            </a:fld>
            <a:endParaRPr lang="en-ZA" dirty="0"/>
          </a:p>
        </p:txBody>
      </p:sp>
    </p:spTree>
    <p:extLst>
      <p:ext uri="{BB962C8B-B14F-4D97-AF65-F5344CB8AC3E}">
        <p14:creationId xmlns:p14="http://schemas.microsoft.com/office/powerpoint/2010/main" val="428076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Known fish</a:t>
            </a:r>
            <a:r>
              <a:rPr lang="en-ZA" baseline="0" dirty="0" smtClean="0"/>
              <a:t> kills: Amazintoti (Aug 2015), Isipingo (July 2014)</a:t>
            </a:r>
            <a:endParaRPr lang="en-GB" dirty="0"/>
          </a:p>
        </p:txBody>
      </p:sp>
      <p:sp>
        <p:nvSpPr>
          <p:cNvPr id="4" name="Slide Number Placeholder 3"/>
          <p:cNvSpPr>
            <a:spLocks noGrp="1"/>
          </p:cNvSpPr>
          <p:nvPr>
            <p:ph type="sldNum" sz="quarter" idx="10"/>
          </p:nvPr>
        </p:nvSpPr>
        <p:spPr/>
        <p:txBody>
          <a:bodyPr/>
          <a:lstStyle/>
          <a:p>
            <a:fld id="{165AEBFD-CA35-417C-9344-CE5D03A0F9C5}" type="slidenum">
              <a:rPr lang="en-ZA" smtClean="0"/>
              <a:t>13</a:t>
            </a:fld>
            <a:endParaRPr lang="en-ZA" dirty="0"/>
          </a:p>
        </p:txBody>
      </p:sp>
    </p:spTree>
    <p:extLst>
      <p:ext uri="{BB962C8B-B14F-4D97-AF65-F5344CB8AC3E}">
        <p14:creationId xmlns:p14="http://schemas.microsoft.com/office/powerpoint/2010/main" val="309421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Known fish</a:t>
            </a:r>
            <a:r>
              <a:rPr lang="en-ZA" baseline="0" dirty="0" smtClean="0"/>
              <a:t> kills: Amazintoti (Aug 2015), Isipingo (July 2014)</a:t>
            </a:r>
            <a:endParaRPr lang="en-GB" dirty="0"/>
          </a:p>
        </p:txBody>
      </p:sp>
      <p:sp>
        <p:nvSpPr>
          <p:cNvPr id="4" name="Slide Number Placeholder 3"/>
          <p:cNvSpPr>
            <a:spLocks noGrp="1"/>
          </p:cNvSpPr>
          <p:nvPr>
            <p:ph type="sldNum" sz="quarter" idx="10"/>
          </p:nvPr>
        </p:nvSpPr>
        <p:spPr/>
        <p:txBody>
          <a:bodyPr/>
          <a:lstStyle/>
          <a:p>
            <a:fld id="{165AEBFD-CA35-417C-9344-CE5D03A0F9C5}" type="slidenum">
              <a:rPr lang="en-ZA" smtClean="0"/>
              <a:t>14</a:t>
            </a:fld>
            <a:endParaRPr lang="en-ZA" dirty="0"/>
          </a:p>
        </p:txBody>
      </p:sp>
    </p:spTree>
    <p:extLst>
      <p:ext uri="{BB962C8B-B14F-4D97-AF65-F5344CB8AC3E}">
        <p14:creationId xmlns:p14="http://schemas.microsoft.com/office/powerpoint/2010/main" val="1450763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Known fish</a:t>
            </a:r>
            <a:r>
              <a:rPr lang="en-ZA" baseline="0" dirty="0" smtClean="0"/>
              <a:t> kills: Amazintoti (Aug 2015), Isipingo (July 2014)</a:t>
            </a:r>
            <a:endParaRPr lang="en-GB" dirty="0"/>
          </a:p>
        </p:txBody>
      </p:sp>
      <p:sp>
        <p:nvSpPr>
          <p:cNvPr id="4" name="Slide Number Placeholder 3"/>
          <p:cNvSpPr>
            <a:spLocks noGrp="1"/>
          </p:cNvSpPr>
          <p:nvPr>
            <p:ph type="sldNum" sz="quarter" idx="10"/>
          </p:nvPr>
        </p:nvSpPr>
        <p:spPr/>
        <p:txBody>
          <a:bodyPr/>
          <a:lstStyle/>
          <a:p>
            <a:fld id="{165AEBFD-CA35-417C-9344-CE5D03A0F9C5}" type="slidenum">
              <a:rPr lang="en-ZA" smtClean="0"/>
              <a:t>15</a:t>
            </a:fld>
            <a:endParaRPr lang="en-ZA" dirty="0"/>
          </a:p>
        </p:txBody>
      </p:sp>
    </p:spTree>
    <p:extLst>
      <p:ext uri="{BB962C8B-B14F-4D97-AF65-F5344CB8AC3E}">
        <p14:creationId xmlns:p14="http://schemas.microsoft.com/office/powerpoint/2010/main" val="1260699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90600" y="612140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AB6CDE10-C9FA-49F1-90D0-50A21CFA6D40}"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dirty="0">
              <a:solidFill>
                <a:prstClr val="black"/>
              </a:solidFill>
            </a:endParaRPr>
          </a:p>
        </p:txBody>
      </p:sp>
      <p:sp>
        <p:nvSpPr>
          <p:cNvPr id="6" name="Slide Number Placeholder 5"/>
          <p:cNvSpPr>
            <a:spLocks noGrp="1"/>
          </p:cNvSpPr>
          <p:nvPr>
            <p:ph type="sldNum" sz="quarter" idx="12"/>
          </p:nvPr>
        </p:nvSpPr>
        <p:spPr>
          <a:xfrm>
            <a:off x="36515" y="6516692"/>
            <a:ext cx="1335087" cy="358775"/>
          </a:xfrm>
          <a:prstGeom prst="rect">
            <a:avLst/>
          </a:prstGeom>
        </p:spPr>
        <p:txBody>
          <a:bodyPr vert="horz" wrap="square" lIns="91440" tIns="45720" rIns="91440" bIns="45720" numCol="1" anchor="t" anchorCtr="0" compatLnSpc="1">
            <a:prstTxWarp prst="textNoShape">
              <a:avLst/>
            </a:prstTxWarp>
          </a:bodyPr>
          <a:lstStyle>
            <a:lvl1pPr marL="0" indent="0" eaLnBrk="1" hangingPunct="1">
              <a:buFont typeface="+mj-lt"/>
              <a:buNone/>
              <a:defRPr sz="1200">
                <a:latin typeface="Gill Snas"/>
              </a:defRPr>
            </a:lvl1pPr>
          </a:lstStyle>
          <a:p>
            <a:pPr defTabSz="457189" fontAlgn="base">
              <a:spcBef>
                <a:spcPct val="0"/>
              </a:spcBef>
              <a:spcAft>
                <a:spcPct val="0"/>
              </a:spcAft>
              <a:defRPr/>
            </a:pPr>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2377219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323CC708-85E7-4A46-A620-C2CE50739D59}"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dirty="0">
              <a:solidFill>
                <a:prstClr val="black"/>
              </a:solidFill>
            </a:endParaRPr>
          </a:p>
        </p:txBody>
      </p:sp>
      <p:sp>
        <p:nvSpPr>
          <p:cNvPr id="6" name="Slide Number Placeholder 5"/>
          <p:cNvSpPr>
            <a:spLocks noGrp="1"/>
          </p:cNvSpPr>
          <p:nvPr>
            <p:ph type="sldNum" sz="quarter" idx="12"/>
          </p:nvPr>
        </p:nvSpPr>
        <p:spPr>
          <a:xfrm>
            <a:off x="101600" y="65341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1200">
                <a:latin typeface="Gill Snas" charset="0"/>
              </a:defRPr>
            </a:lvl1pPr>
          </a:lstStyle>
          <a:p>
            <a:pPr defTabSz="457189" fontAlgn="base">
              <a:spcBef>
                <a:spcPct val="0"/>
              </a:spcBef>
              <a:spcAft>
                <a:spcPct val="0"/>
              </a:spcAft>
            </a:pPr>
            <a:fld id="{4276DCAD-873A-4EBA-8CF0-2DAA88FB7350}" type="slidenum">
              <a:rPr lang="en-US" altLang="en-US" smtClean="0">
                <a:solidFill>
                  <a:prstClr val="black"/>
                </a:solidFill>
                <a:ea typeface="ＭＳ Ｐゴシック" pitchFamily="34" charset="-128"/>
              </a:rPr>
              <a:pPr defTabSz="457189" fontAlgn="base">
                <a:spcBef>
                  <a:spcPct val="0"/>
                </a:spcBef>
                <a:spcAft>
                  <a:spcPct val="0"/>
                </a:spcAft>
              </a:pPr>
              <a:t>‹#›</a:t>
            </a:fld>
            <a:endParaRPr lang="en-US" altLang="en-US" dirty="0" smtClean="0">
              <a:solidFill>
                <a:prstClr val="black"/>
              </a:solidFill>
              <a:ea typeface="ＭＳ Ｐゴシック" pitchFamily="34" charset="-128"/>
            </a:endParaRPr>
          </a:p>
        </p:txBody>
      </p:sp>
    </p:spTree>
    <p:extLst>
      <p:ext uri="{BB962C8B-B14F-4D97-AF65-F5344CB8AC3E}">
        <p14:creationId xmlns:p14="http://schemas.microsoft.com/office/powerpoint/2010/main" val="1845780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601EBC70-AE84-41EE-8FFF-1F8D27206D9B}"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dirty="0">
              <a:solidFill>
                <a:prstClr val="black"/>
              </a:solidFill>
            </a:endParaRPr>
          </a:p>
        </p:txBody>
      </p:sp>
      <p:sp>
        <p:nvSpPr>
          <p:cNvPr id="6" name="Slide Number Placeholder 5"/>
          <p:cNvSpPr>
            <a:spLocks noGrp="1"/>
          </p:cNvSpPr>
          <p:nvPr>
            <p:ph type="sldNum" sz="quarter" idx="12"/>
          </p:nvPr>
        </p:nvSpPr>
        <p:spPr>
          <a:xfrm>
            <a:off x="88900" y="6538917"/>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1200">
                <a:latin typeface="Gill Snas" charset="0"/>
              </a:defRPr>
            </a:lvl1pPr>
          </a:lstStyle>
          <a:p>
            <a:pPr defTabSz="457189" fontAlgn="base">
              <a:spcBef>
                <a:spcPct val="0"/>
              </a:spcBef>
              <a:spcAft>
                <a:spcPct val="0"/>
              </a:spcAft>
            </a:pPr>
            <a:fld id="{ED38CB0F-D2AE-429B-9AF1-D8CD8BE4AC2C}" type="slidenum">
              <a:rPr lang="en-US" altLang="en-US" smtClean="0">
                <a:solidFill>
                  <a:prstClr val="black"/>
                </a:solidFill>
                <a:ea typeface="ＭＳ Ｐゴシック" pitchFamily="34" charset="-128"/>
              </a:rPr>
              <a:pPr defTabSz="457189" fontAlgn="base">
                <a:spcBef>
                  <a:spcPct val="0"/>
                </a:spcBef>
                <a:spcAft>
                  <a:spcPct val="0"/>
                </a:spcAft>
              </a:pPr>
              <a:t>‹#›</a:t>
            </a:fld>
            <a:endParaRPr lang="en-US" altLang="en-US" dirty="0" smtClean="0">
              <a:solidFill>
                <a:prstClr val="black"/>
              </a:solidFill>
              <a:ea typeface="ＭＳ Ｐゴシック" pitchFamily="34" charset="-128"/>
            </a:endParaRPr>
          </a:p>
        </p:txBody>
      </p:sp>
    </p:spTree>
    <p:extLst>
      <p:ext uri="{BB962C8B-B14F-4D97-AF65-F5344CB8AC3E}">
        <p14:creationId xmlns:p14="http://schemas.microsoft.com/office/powerpoint/2010/main" val="65459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422400" y="1417642"/>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58800" y="6059492"/>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08253CFF-D1B2-4FE9-83E9-C7F42A20A1F4}"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dirty="0">
              <a:solidFill>
                <a:prstClr val="black"/>
              </a:solidFill>
            </a:endParaRPr>
          </a:p>
        </p:txBody>
      </p:sp>
      <p:sp>
        <p:nvSpPr>
          <p:cNvPr id="6" name="Slide Number Placeholder 5"/>
          <p:cNvSpPr>
            <a:spLocks noGrp="1"/>
          </p:cNvSpPr>
          <p:nvPr>
            <p:ph type="sldNum" sz="quarter" idx="12"/>
          </p:nvPr>
        </p:nvSpPr>
        <p:spPr>
          <a:xfrm>
            <a:off x="2" y="6538913"/>
            <a:ext cx="1439863" cy="323850"/>
          </a:xfrm>
          <a:prstGeom prst="rect">
            <a:avLst/>
          </a:prstGeom>
        </p:spPr>
        <p:txBody>
          <a:bodyPr vert="horz" wrap="square" lIns="72000" tIns="36000" rIns="91440" bIns="45720" numCol="1" anchor="t" anchorCtr="0" compatLnSpc="1">
            <a:prstTxWarp prst="textNoShape">
              <a:avLst/>
            </a:prstTxWarp>
          </a:bodyPr>
          <a:lstStyle>
            <a:lvl1pPr marL="0" indent="0" eaLnBrk="1" hangingPunct="1">
              <a:buFont typeface="+mj-lt"/>
              <a:buNone/>
              <a:defRPr sz="1200">
                <a:latin typeface="Gill Snas"/>
              </a:defRPr>
            </a:lvl1pPr>
          </a:lstStyle>
          <a:p>
            <a:pPr defTabSz="457189" fontAlgn="base">
              <a:spcBef>
                <a:spcPct val="0"/>
              </a:spcBef>
              <a:spcAft>
                <a:spcPct val="0"/>
              </a:spcAft>
              <a:defRPr/>
            </a:pPr>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406726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232400" y="6537329"/>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2455B14C-619C-4C7E-810C-0F7051766A69}"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dirty="0">
              <a:solidFill>
                <a:prstClr val="black"/>
              </a:solidFill>
            </a:endParaRPr>
          </a:p>
        </p:txBody>
      </p:sp>
      <p:sp>
        <p:nvSpPr>
          <p:cNvPr id="6" name="Slide Number Placeholder 5"/>
          <p:cNvSpPr>
            <a:spLocks noGrp="1"/>
          </p:cNvSpPr>
          <p:nvPr>
            <p:ph type="sldNum" sz="quarter" idx="12"/>
          </p:nvPr>
        </p:nvSpPr>
        <p:spPr>
          <a:xfrm>
            <a:off x="0" y="6538917"/>
            <a:ext cx="11049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1200">
                <a:latin typeface="Gill Snas" charset="0"/>
              </a:defRPr>
            </a:lvl1pPr>
          </a:lstStyle>
          <a:p>
            <a:pPr defTabSz="457189" fontAlgn="base">
              <a:spcBef>
                <a:spcPct val="0"/>
              </a:spcBef>
              <a:spcAft>
                <a:spcPct val="0"/>
              </a:spcAft>
            </a:pPr>
            <a:fld id="{2A06A2E2-3E7B-4DE1-B209-ED36F24E96E3}" type="slidenum">
              <a:rPr lang="en-US" altLang="en-US" smtClean="0">
                <a:solidFill>
                  <a:prstClr val="black"/>
                </a:solidFill>
                <a:ea typeface="ＭＳ Ｐゴシック" pitchFamily="34" charset="-128"/>
              </a:rPr>
              <a:pPr defTabSz="457189" fontAlgn="base">
                <a:spcBef>
                  <a:spcPct val="0"/>
                </a:spcBef>
                <a:spcAft>
                  <a:spcPct val="0"/>
                </a:spcAft>
              </a:pPr>
              <a:t>‹#›</a:t>
            </a:fld>
            <a:endParaRPr lang="en-US" altLang="en-US" dirty="0" smtClean="0">
              <a:solidFill>
                <a:prstClr val="black"/>
              </a:solidFill>
              <a:ea typeface="ＭＳ Ｐゴシック" pitchFamily="34" charset="-128"/>
            </a:endParaRPr>
          </a:p>
        </p:txBody>
      </p:sp>
    </p:spTree>
    <p:extLst>
      <p:ext uri="{BB962C8B-B14F-4D97-AF65-F5344CB8AC3E}">
        <p14:creationId xmlns:p14="http://schemas.microsoft.com/office/powerpoint/2010/main" val="45447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010400" y="6410329"/>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D8B61F8F-95E0-457A-AB0E-90F92DFA1C77}"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771900" y="64960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dirty="0">
              <a:solidFill>
                <a:prstClr val="black"/>
              </a:solidFill>
            </a:endParaRPr>
          </a:p>
        </p:txBody>
      </p:sp>
      <p:sp>
        <p:nvSpPr>
          <p:cNvPr id="7" name="Slide Number Placeholder 6"/>
          <p:cNvSpPr>
            <a:spLocks noGrp="1"/>
          </p:cNvSpPr>
          <p:nvPr>
            <p:ph type="sldNum" sz="quarter" idx="12"/>
          </p:nvPr>
        </p:nvSpPr>
        <p:spPr>
          <a:xfrm>
            <a:off x="0" y="651510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1200">
                <a:latin typeface="Gill Snas" charset="0"/>
              </a:defRPr>
            </a:lvl1pPr>
          </a:lstStyle>
          <a:p>
            <a:pPr defTabSz="457189" fontAlgn="base">
              <a:spcBef>
                <a:spcPct val="0"/>
              </a:spcBef>
              <a:spcAft>
                <a:spcPct val="0"/>
              </a:spcAft>
            </a:pPr>
            <a:fld id="{1AF46532-6F25-4CCA-9692-A18EFA64D951}" type="slidenum">
              <a:rPr lang="en-US" altLang="en-US" smtClean="0">
                <a:solidFill>
                  <a:prstClr val="black"/>
                </a:solidFill>
                <a:ea typeface="ＭＳ Ｐゴシック" pitchFamily="34" charset="-128"/>
              </a:rPr>
              <a:pPr defTabSz="457189" fontAlgn="base">
                <a:spcBef>
                  <a:spcPct val="0"/>
                </a:spcBef>
                <a:spcAft>
                  <a:spcPct val="0"/>
                </a:spcAft>
              </a:pPr>
              <a:t>‹#›</a:t>
            </a:fld>
            <a:endParaRPr lang="en-US" altLang="en-US" dirty="0" smtClean="0">
              <a:solidFill>
                <a:prstClr val="black"/>
              </a:solidFill>
              <a:ea typeface="ＭＳ Ｐゴシック" pitchFamily="34" charset="-128"/>
            </a:endParaRPr>
          </a:p>
        </p:txBody>
      </p:sp>
    </p:spTree>
    <p:extLst>
      <p:ext uri="{BB962C8B-B14F-4D97-AF65-F5344CB8AC3E}">
        <p14:creationId xmlns:p14="http://schemas.microsoft.com/office/powerpoint/2010/main" val="3593135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C848EB19-060B-4ECB-B83B-49BA7A3B56F2}"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dirty="0">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dirty="0">
              <a:solidFill>
                <a:prstClr val="black"/>
              </a:solidFill>
            </a:endParaRPr>
          </a:p>
        </p:txBody>
      </p:sp>
      <p:sp>
        <p:nvSpPr>
          <p:cNvPr id="9" name="Slide Number Placeholder 8"/>
          <p:cNvSpPr>
            <a:spLocks noGrp="1"/>
          </p:cNvSpPr>
          <p:nvPr>
            <p:ph type="sldNum" sz="quarter" idx="12"/>
          </p:nvPr>
        </p:nvSpPr>
        <p:spPr>
          <a:xfrm>
            <a:off x="0" y="6538917"/>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1200">
                <a:latin typeface="Gill Snas" charset="0"/>
              </a:defRPr>
            </a:lvl1pPr>
          </a:lstStyle>
          <a:p>
            <a:pPr defTabSz="457189" fontAlgn="base">
              <a:spcBef>
                <a:spcPct val="0"/>
              </a:spcBef>
              <a:spcAft>
                <a:spcPct val="0"/>
              </a:spcAft>
            </a:pPr>
            <a:fld id="{16FF4E4C-23A3-462A-955D-5CD59CD59B8D}" type="slidenum">
              <a:rPr lang="en-US" altLang="en-US" smtClean="0">
                <a:solidFill>
                  <a:prstClr val="black"/>
                </a:solidFill>
                <a:ea typeface="ＭＳ Ｐゴシック" pitchFamily="34" charset="-128"/>
              </a:rPr>
              <a:pPr defTabSz="457189" fontAlgn="base">
                <a:spcBef>
                  <a:spcPct val="0"/>
                </a:spcBef>
                <a:spcAft>
                  <a:spcPct val="0"/>
                </a:spcAft>
              </a:pPr>
              <a:t>‹#›</a:t>
            </a:fld>
            <a:endParaRPr lang="en-US" altLang="en-US" dirty="0" smtClean="0">
              <a:solidFill>
                <a:prstClr val="black"/>
              </a:solidFill>
              <a:ea typeface="ＭＳ Ｐゴシック" pitchFamily="34" charset="-128"/>
            </a:endParaRPr>
          </a:p>
        </p:txBody>
      </p:sp>
    </p:spTree>
    <p:extLst>
      <p:ext uri="{BB962C8B-B14F-4D97-AF65-F5344CB8AC3E}">
        <p14:creationId xmlns:p14="http://schemas.microsoft.com/office/powerpoint/2010/main" val="659653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2C7ADA4B-CEAA-4AC8-8DFB-555BF6E11EB0}"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dirty="0">
              <a:solidFill>
                <a:prstClr val="black"/>
              </a:solidFill>
            </a:endParaRPr>
          </a:p>
        </p:txBody>
      </p:sp>
      <p:sp>
        <p:nvSpPr>
          <p:cNvPr id="5" name="Slide Number Placeholder 4"/>
          <p:cNvSpPr>
            <a:spLocks noGrp="1"/>
          </p:cNvSpPr>
          <p:nvPr>
            <p:ph type="sldNum" sz="quarter" idx="12"/>
          </p:nvPr>
        </p:nvSpPr>
        <p:spPr>
          <a:xfrm>
            <a:off x="0" y="6492879"/>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1200">
                <a:latin typeface="Gill Snas" charset="0"/>
              </a:defRPr>
            </a:lvl1pPr>
          </a:lstStyle>
          <a:p>
            <a:pPr defTabSz="457189" fontAlgn="base">
              <a:spcBef>
                <a:spcPct val="0"/>
              </a:spcBef>
              <a:spcAft>
                <a:spcPct val="0"/>
              </a:spcAft>
            </a:pPr>
            <a:fld id="{041BE2F0-D0B6-4A04-91D1-CFD1FC86EDE6}" type="slidenum">
              <a:rPr lang="en-US" altLang="en-US" smtClean="0">
                <a:solidFill>
                  <a:prstClr val="black"/>
                </a:solidFill>
                <a:ea typeface="ＭＳ Ｐゴシック" pitchFamily="34" charset="-128"/>
              </a:rPr>
              <a:pPr defTabSz="457189" fontAlgn="base">
                <a:spcBef>
                  <a:spcPct val="0"/>
                </a:spcBef>
                <a:spcAft>
                  <a:spcPct val="0"/>
                </a:spcAft>
              </a:pPr>
              <a:t>‹#›</a:t>
            </a:fld>
            <a:endParaRPr lang="en-US" altLang="en-US" dirty="0" smtClean="0">
              <a:solidFill>
                <a:prstClr val="black"/>
              </a:solidFill>
              <a:ea typeface="ＭＳ Ｐゴシック" pitchFamily="34" charset="-128"/>
            </a:endParaRPr>
          </a:p>
        </p:txBody>
      </p:sp>
    </p:spTree>
    <p:extLst>
      <p:ext uri="{BB962C8B-B14F-4D97-AF65-F5344CB8AC3E}">
        <p14:creationId xmlns:p14="http://schemas.microsoft.com/office/powerpoint/2010/main" val="351609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EBED1F12-171C-4589-9BDE-F09C7D1EF6EA}"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dirty="0">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dirty="0">
              <a:solidFill>
                <a:prstClr val="black"/>
              </a:solidFill>
            </a:endParaRPr>
          </a:p>
        </p:txBody>
      </p:sp>
      <p:sp>
        <p:nvSpPr>
          <p:cNvPr id="4" name="Slide Number Placeholder 3"/>
          <p:cNvSpPr>
            <a:spLocks noGrp="1"/>
          </p:cNvSpPr>
          <p:nvPr>
            <p:ph type="sldNum" sz="quarter" idx="12"/>
          </p:nvPr>
        </p:nvSpPr>
        <p:spPr>
          <a:xfrm>
            <a:off x="0" y="6511929"/>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1200">
                <a:latin typeface="Gill Snas" charset="0"/>
              </a:defRPr>
            </a:lvl1p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a:t>
            </a:fld>
            <a:endParaRPr lang="en-US" altLang="en-US" dirty="0" smtClean="0">
              <a:solidFill>
                <a:prstClr val="black"/>
              </a:solidFill>
              <a:ea typeface="ＭＳ Ｐゴシック" pitchFamily="34" charset="-128"/>
            </a:endParaRPr>
          </a:p>
        </p:txBody>
      </p:sp>
    </p:spTree>
    <p:extLst>
      <p:ext uri="{BB962C8B-B14F-4D97-AF65-F5344CB8AC3E}">
        <p14:creationId xmlns:p14="http://schemas.microsoft.com/office/powerpoint/2010/main" val="44410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284D868F-7B91-405E-A276-CB74920CF174}"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dirty="0">
              <a:solidFill>
                <a:prstClr val="black"/>
              </a:solidFill>
            </a:endParaRPr>
          </a:p>
        </p:txBody>
      </p:sp>
      <p:sp>
        <p:nvSpPr>
          <p:cNvPr id="7" name="Slide Number Placeholder 6"/>
          <p:cNvSpPr>
            <a:spLocks noGrp="1"/>
          </p:cNvSpPr>
          <p:nvPr>
            <p:ph type="sldNum" sz="quarter" idx="12"/>
          </p:nvPr>
        </p:nvSpPr>
        <p:spPr>
          <a:xfrm>
            <a:off x="0" y="6492879"/>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atin typeface="Gill Snas" charset="0"/>
              </a:defRPr>
            </a:lvl1pPr>
          </a:lstStyle>
          <a:p>
            <a:pPr defTabSz="457189" fontAlgn="base">
              <a:spcBef>
                <a:spcPct val="0"/>
              </a:spcBef>
              <a:spcAft>
                <a:spcPct val="0"/>
              </a:spcAft>
              <a:defRPr/>
            </a:pPr>
            <a:fld id="{9902E340-6B42-4F3F-AED2-68C4F37921DF}" type="slidenum">
              <a:rPr lang="en-US" altLang="en-US">
                <a:solidFill>
                  <a:prstClr val="black"/>
                </a:solidFill>
                <a:ea typeface="ＭＳ Ｐゴシック" pitchFamily="34" charset="-128"/>
              </a:rPr>
              <a:pPr defTabSz="457189" fontAlgn="base">
                <a:spcBef>
                  <a:spcPct val="0"/>
                </a:spcBef>
                <a:spcAft>
                  <a:spcPct val="0"/>
                </a:spcAft>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71414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1B8B46E1-5716-418B-9597-351358B82845}"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dirty="0">
              <a:solidFill>
                <a:prstClr val="black"/>
              </a:solidFill>
            </a:endParaRPr>
          </a:p>
        </p:txBody>
      </p:sp>
      <p:sp>
        <p:nvSpPr>
          <p:cNvPr id="7" name="Slide Number Placeholder 6"/>
          <p:cNvSpPr>
            <a:spLocks noGrp="1"/>
          </p:cNvSpPr>
          <p:nvPr>
            <p:ph type="sldNum" sz="quarter" idx="12"/>
          </p:nvPr>
        </p:nvSpPr>
        <p:spPr>
          <a:xfrm>
            <a:off x="0" y="6569079"/>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1200">
                <a:latin typeface="Gill Snas" charset="0"/>
              </a:defRPr>
            </a:lvl1pPr>
          </a:lstStyle>
          <a:p>
            <a:pPr defTabSz="457189" fontAlgn="base">
              <a:spcBef>
                <a:spcPct val="0"/>
              </a:spcBef>
              <a:spcAft>
                <a:spcPct val="0"/>
              </a:spcAft>
            </a:pPr>
            <a:fld id="{F5E29352-B9AC-42BD-A146-B2D70AACB80F}" type="slidenum">
              <a:rPr lang="en-US" altLang="en-US" smtClean="0">
                <a:solidFill>
                  <a:prstClr val="black"/>
                </a:solidFill>
                <a:ea typeface="ＭＳ Ｐゴシック" pitchFamily="34" charset="-128"/>
              </a:rPr>
              <a:pPr defTabSz="457189" fontAlgn="base">
                <a:spcBef>
                  <a:spcPct val="0"/>
                </a:spcBef>
                <a:spcAft>
                  <a:spcPct val="0"/>
                </a:spcAft>
              </a:pPr>
              <a:t>‹#›</a:t>
            </a:fld>
            <a:endParaRPr lang="en-US" altLang="en-US" dirty="0" smtClean="0">
              <a:solidFill>
                <a:prstClr val="black"/>
              </a:solidFill>
              <a:ea typeface="ＭＳ Ｐゴシック" pitchFamily="34" charset="-128"/>
            </a:endParaRPr>
          </a:p>
        </p:txBody>
      </p:sp>
    </p:spTree>
    <p:extLst>
      <p:ext uri="{BB962C8B-B14F-4D97-AF65-F5344CB8AC3E}">
        <p14:creationId xmlns:p14="http://schemas.microsoft.com/office/powerpoint/2010/main" val="3247777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5070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457189"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189"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189"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189"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189"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189" algn="ctr" defTabSz="457189" rtl="0" fontAlgn="base">
        <a:spcBef>
          <a:spcPct val="0"/>
        </a:spcBef>
        <a:spcAft>
          <a:spcPct val="0"/>
        </a:spcAft>
        <a:defRPr sz="4400">
          <a:solidFill>
            <a:schemeClr val="tx1"/>
          </a:solidFill>
          <a:latin typeface="Calibri" pitchFamily="34" charset="0"/>
        </a:defRPr>
      </a:lvl6pPr>
      <a:lvl7pPr marL="914377" algn="ctr" defTabSz="457189" rtl="0" fontAlgn="base">
        <a:spcBef>
          <a:spcPct val="0"/>
        </a:spcBef>
        <a:spcAft>
          <a:spcPct val="0"/>
        </a:spcAft>
        <a:defRPr sz="4400">
          <a:solidFill>
            <a:schemeClr val="tx1"/>
          </a:solidFill>
          <a:latin typeface="Calibri" pitchFamily="34" charset="0"/>
        </a:defRPr>
      </a:lvl7pPr>
      <a:lvl8pPr marL="1371566" algn="ctr" defTabSz="457189" rtl="0" fontAlgn="base">
        <a:spcBef>
          <a:spcPct val="0"/>
        </a:spcBef>
        <a:spcAft>
          <a:spcPct val="0"/>
        </a:spcAft>
        <a:defRPr sz="4400">
          <a:solidFill>
            <a:schemeClr val="tx1"/>
          </a:solidFill>
          <a:latin typeface="Calibri" pitchFamily="34" charset="0"/>
        </a:defRPr>
      </a:lvl8pPr>
      <a:lvl9pPr marL="1828754" algn="ctr" defTabSz="457189" rtl="0" fontAlgn="base">
        <a:spcBef>
          <a:spcPct val="0"/>
        </a:spcBef>
        <a:spcAft>
          <a:spcPct val="0"/>
        </a:spcAft>
        <a:defRPr sz="4400">
          <a:solidFill>
            <a:schemeClr val="tx1"/>
          </a:solidFill>
          <a:latin typeface="Calibri" pitchFamily="34" charset="0"/>
        </a:defRPr>
      </a:lvl9pPr>
    </p:titleStyle>
    <p:bodyStyle>
      <a:lvl1pPr marL="342891" indent="-342891" algn="l" defTabSz="457189"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32" indent="-285744" algn="l" defTabSz="457189"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2971" indent="-228594" algn="l" defTabSz="457189"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160" indent="-228594" algn="l" defTabSz="457189"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349" indent="-228594" algn="l" defTabSz="457189"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449391" y="2251075"/>
            <a:ext cx="508952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b="1" dirty="0">
                <a:solidFill>
                  <a:prstClr val="white"/>
                </a:solidFill>
                <a:latin typeface="Gill Sans MT" pitchFamily="34" charset="0"/>
              </a:rPr>
              <a:t>PRESENTATION TITLE</a:t>
            </a:r>
          </a:p>
          <a:p>
            <a:endParaRPr lang="en-US" altLang="en-US" sz="1800" dirty="0">
              <a:solidFill>
                <a:prstClr val="white"/>
              </a:solidFill>
              <a:latin typeface="Gill Sans" pitchFamily="-84" charset="0"/>
            </a:endParaRPr>
          </a:p>
          <a:p>
            <a:r>
              <a:rPr lang="en-US" altLang="en-US" sz="1800" dirty="0">
                <a:solidFill>
                  <a:prstClr val="white"/>
                </a:solidFill>
                <a:latin typeface="Gill Sans Light" pitchFamily="-84" charset="0"/>
              </a:rPr>
              <a:t>Presented by:</a:t>
            </a:r>
          </a:p>
          <a:p>
            <a:r>
              <a:rPr lang="en-US" altLang="en-US" sz="1800" dirty="0">
                <a:solidFill>
                  <a:prstClr val="white"/>
                </a:solidFill>
                <a:latin typeface="Gill Sans Light" pitchFamily="-84" charset="0"/>
              </a:rPr>
              <a:t>Name Surname</a:t>
            </a:r>
          </a:p>
          <a:p>
            <a:r>
              <a:rPr lang="en-US" altLang="en-US" sz="1800" dirty="0">
                <a:solidFill>
                  <a:prstClr val="white"/>
                </a:solidFill>
                <a:latin typeface="Gill Sans Light" pitchFamily="-84" charset="0"/>
              </a:rPr>
              <a:t>Directorate</a:t>
            </a:r>
          </a:p>
          <a:p>
            <a:endParaRPr lang="en-US" altLang="en-US" sz="1400" dirty="0">
              <a:solidFill>
                <a:prstClr val="white"/>
              </a:solidFill>
              <a:latin typeface="Gill Sans Light" pitchFamily="-84" charset="0"/>
            </a:endParaRPr>
          </a:p>
          <a:p>
            <a:r>
              <a:rPr lang="en-US" altLang="en-US" sz="1400" dirty="0">
                <a:solidFill>
                  <a:prstClr val="white"/>
                </a:solidFill>
                <a:latin typeface="Gill Sans Light" pitchFamily="-84" charset="0"/>
              </a:rPr>
              <a:t>Date</a:t>
            </a:r>
          </a:p>
        </p:txBody>
      </p:sp>
      <p:pic>
        <p:nvPicPr>
          <p:cNvPr id="13315" name="Picture 1" descr="DWS Slide Cover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 y="1"/>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32" indent="-285744">
              <a:defRPr sz="2400">
                <a:solidFill>
                  <a:schemeClr val="tx1"/>
                </a:solidFill>
                <a:latin typeface="Arial" pitchFamily="34" charset="0"/>
                <a:ea typeface="ＭＳ Ｐゴシック" pitchFamily="34" charset="-128"/>
              </a:defRPr>
            </a:lvl2pPr>
            <a:lvl3pPr marL="1142971" indent="-228594">
              <a:defRPr sz="2400">
                <a:solidFill>
                  <a:schemeClr val="tx1"/>
                </a:solidFill>
                <a:latin typeface="Arial" pitchFamily="34" charset="0"/>
                <a:ea typeface="ＭＳ Ｐゴシック" pitchFamily="34" charset="-128"/>
              </a:defRPr>
            </a:lvl3pPr>
            <a:lvl4pPr marL="1600160" indent="-228594">
              <a:defRPr sz="2400">
                <a:solidFill>
                  <a:schemeClr val="tx1"/>
                </a:solidFill>
                <a:latin typeface="Arial" pitchFamily="34" charset="0"/>
                <a:ea typeface="ＭＳ Ｐゴシック" pitchFamily="34" charset="-128"/>
              </a:defRPr>
            </a:lvl4pPr>
            <a:lvl5pPr marL="2057349" indent="-228594">
              <a:defRPr sz="2400">
                <a:solidFill>
                  <a:schemeClr val="tx1"/>
                </a:solidFill>
                <a:latin typeface="Arial" pitchFamily="34" charset="0"/>
                <a:ea typeface="ＭＳ Ｐゴシック" pitchFamily="34" charset="-128"/>
              </a:defRPr>
            </a:lvl5pPr>
            <a:lvl6pPr marL="2514537" indent="-228594" defTabSz="45718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726" indent="-228594" defTabSz="45718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914" indent="-228594" defTabSz="45718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103" indent="-228594" defTabSz="45718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sz="1200" dirty="0">
              <a:solidFill>
                <a:prstClr val="black"/>
              </a:solidFill>
              <a:latin typeface="Gill Snas" charset="0"/>
            </a:endParaRPr>
          </a:p>
        </p:txBody>
      </p:sp>
      <p:pic>
        <p:nvPicPr>
          <p:cNvPr id="6" name="Picture 1" descr="DWS Slide Cover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99754"/>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23412" y="1810839"/>
            <a:ext cx="8212588" cy="5109091"/>
          </a:xfrm>
          <a:prstGeom prst="rect">
            <a:avLst/>
          </a:prstGeom>
          <a:noFill/>
          <a:ln w="28575">
            <a:noFill/>
          </a:ln>
        </p:spPr>
        <p:txBody>
          <a:bodyPr wrap="square" rtlCol="0">
            <a:spAutoFit/>
          </a:bodyPr>
          <a:lstStyle/>
          <a:p>
            <a:pPr algn="ctr"/>
            <a:r>
              <a:rPr lang="en-US" sz="2800" b="1" dirty="0">
                <a:solidFill>
                  <a:prstClr val="white"/>
                </a:solidFill>
                <a:latin typeface="Aharoni" panose="02010803020104030203" pitchFamily="2" charset="-79"/>
                <a:cs typeface="Aharoni" panose="02010803020104030203" pitchFamily="2" charset="-79"/>
              </a:rPr>
              <a:t>Classification, Reserve &amp; RQO determination of water resources in the Mvoti to Umzimkulu Water Management </a:t>
            </a:r>
            <a:r>
              <a:rPr lang="en-US" sz="2800" b="1" dirty="0" smtClean="0">
                <a:solidFill>
                  <a:prstClr val="white"/>
                </a:solidFill>
                <a:latin typeface="Aharoni" panose="02010803020104030203" pitchFamily="2" charset="-79"/>
                <a:cs typeface="Aharoni" panose="02010803020104030203" pitchFamily="2" charset="-79"/>
              </a:rPr>
              <a:t>Area</a:t>
            </a:r>
          </a:p>
          <a:p>
            <a:pPr algn="ctr"/>
            <a:endParaRPr lang="en-US" sz="2800" b="1" dirty="0">
              <a:solidFill>
                <a:prstClr val="white"/>
              </a:solidFill>
              <a:latin typeface="Aharoni" panose="02010803020104030203" pitchFamily="2" charset="-79"/>
              <a:cs typeface="Aharoni" panose="02010803020104030203" pitchFamily="2" charset="-79"/>
            </a:endParaRPr>
          </a:p>
          <a:p>
            <a:pPr algn="ctr"/>
            <a:r>
              <a:rPr lang="en-US" sz="3200" b="1" dirty="0" smtClean="0">
                <a:solidFill>
                  <a:prstClr val="white"/>
                </a:solidFill>
                <a:latin typeface="Aharoni" panose="02010803020104030203" pitchFamily="2" charset="-79"/>
                <a:cs typeface="Aharoni" panose="02010803020104030203" pitchFamily="2" charset="-79"/>
              </a:rPr>
              <a:t>DRAFT WATER RESOURCE CLASSES FOR THE SOUTHERN, CENTRAL &amp; NORTHERN CLUSTER IUAs</a:t>
            </a:r>
          </a:p>
          <a:p>
            <a:pPr algn="ctr"/>
            <a:endParaRPr lang="en-US" sz="3400" dirty="0" smtClean="0">
              <a:solidFill>
                <a:prstClr val="white"/>
              </a:solidFill>
              <a:latin typeface="Aharoni" panose="02010803020104030203" pitchFamily="2" charset="-79"/>
              <a:cs typeface="Aharoni" panose="02010803020104030203" pitchFamily="2" charset="-79"/>
            </a:endParaRPr>
          </a:p>
          <a:p>
            <a:r>
              <a:rPr lang="en-US" sz="2400" dirty="0" smtClean="0">
                <a:solidFill>
                  <a:prstClr val="white"/>
                </a:solidFill>
                <a:latin typeface="Aharoni" panose="02010803020104030203" pitchFamily="2" charset="-79"/>
                <a:cs typeface="Aharoni" panose="02010803020104030203" pitchFamily="2" charset="-79"/>
              </a:rPr>
              <a:t>Delana Louw</a:t>
            </a:r>
          </a:p>
          <a:p>
            <a:r>
              <a:rPr lang="en-US" sz="2400" dirty="0" smtClean="0">
                <a:solidFill>
                  <a:prstClr val="white"/>
                </a:solidFill>
                <a:latin typeface="Aharoni" panose="02010803020104030203" pitchFamily="2" charset="-79"/>
                <a:cs typeface="Aharoni" panose="02010803020104030203" pitchFamily="2" charset="-79"/>
              </a:rPr>
              <a:t>Rivers for Africa</a:t>
            </a:r>
          </a:p>
          <a:p>
            <a:r>
              <a:rPr lang="en-US" sz="2400" dirty="0" smtClean="0">
                <a:solidFill>
                  <a:prstClr val="white"/>
                </a:solidFill>
                <a:latin typeface="Aharoni" panose="02010803020104030203" pitchFamily="2" charset="-79"/>
                <a:cs typeface="Aharoni" panose="02010803020104030203" pitchFamily="2" charset="-79"/>
              </a:rPr>
              <a:t>16 Sept 2015</a:t>
            </a:r>
            <a:endParaRPr lang="en-US" sz="2400" dirty="0">
              <a:solidFill>
                <a:prstClr val="white"/>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00833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10</a:t>
            </a:fld>
            <a:endParaRPr lang="en-US" altLang="en-US" dirty="0" smtClean="0">
              <a:solidFill>
                <a:prstClr val="black"/>
              </a:solidFill>
              <a:ea typeface="ＭＳ Ｐゴシック" pitchFamily="34" charset="-128"/>
            </a:endParaRPr>
          </a:p>
        </p:txBody>
      </p:sp>
      <p:sp>
        <p:nvSpPr>
          <p:cNvPr id="24" name="Title 1"/>
          <p:cNvSpPr txBox="1">
            <a:spLocks/>
          </p:cNvSpPr>
          <p:nvPr/>
        </p:nvSpPr>
        <p:spPr>
          <a:xfrm>
            <a:off x="1778000" y="32989"/>
            <a:ext cx="6731000" cy="541868"/>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400" b="1" dirty="0" smtClean="0"/>
              <a:t>WRC &amp; TEC implications</a:t>
            </a:r>
            <a:endParaRPr lang="en-GB" sz="2400" b="1" dirty="0">
              <a:solidFill>
                <a:srgbClr val="FF0000"/>
              </a:solidFill>
            </a:endParaRPr>
          </a:p>
        </p:txBody>
      </p:sp>
      <p:sp>
        <p:nvSpPr>
          <p:cNvPr id="16" name="TextBox 15"/>
          <p:cNvSpPr txBox="1"/>
          <p:nvPr/>
        </p:nvSpPr>
        <p:spPr>
          <a:xfrm>
            <a:off x="1569156" y="574857"/>
            <a:ext cx="7574844" cy="5632311"/>
          </a:xfrm>
          <a:prstGeom prst="rect">
            <a:avLst/>
          </a:prstGeom>
          <a:solidFill>
            <a:schemeClr val="bg1"/>
          </a:solidFill>
        </p:spPr>
        <p:txBody>
          <a:bodyPr wrap="square" rtlCol="0">
            <a:spAutoFit/>
          </a:bodyPr>
          <a:lstStyle/>
          <a:p>
            <a:r>
              <a:rPr lang="en-ZA" sz="2400" dirty="0" smtClean="0">
                <a:latin typeface="+mj-lt"/>
              </a:rPr>
              <a:t>In Summary:</a:t>
            </a:r>
          </a:p>
          <a:p>
            <a:r>
              <a:rPr lang="en-ZA" sz="2400" dirty="0" smtClean="0">
                <a:latin typeface="+mj-lt"/>
              </a:rPr>
              <a:t>The WRC associated with the REC would be a Class II.  This could only be met by</a:t>
            </a:r>
          </a:p>
          <a:p>
            <a:endParaRPr lang="en-ZA" sz="2400" dirty="0" smtClean="0">
              <a:latin typeface="+mj-lt"/>
            </a:endParaRPr>
          </a:p>
          <a:p>
            <a:pPr marL="342900" indent="-342900">
              <a:buFont typeface="Wingdings" panose="05000000000000000000" pitchFamily="2" charset="2"/>
              <a:buChar char="Ø"/>
            </a:pPr>
            <a:r>
              <a:rPr lang="en-ZA" sz="2400" dirty="0" smtClean="0">
                <a:latin typeface="+mj-lt"/>
              </a:rPr>
              <a:t>Removing new infrastructure at Mhlali</a:t>
            </a:r>
          </a:p>
          <a:p>
            <a:pPr marL="342900" indent="-342900">
              <a:buFont typeface="Wingdings" panose="05000000000000000000" pitchFamily="2" charset="2"/>
              <a:buChar char="Ø"/>
            </a:pPr>
            <a:r>
              <a:rPr lang="en-ZA" sz="2400" dirty="0" smtClean="0">
                <a:latin typeface="+mj-lt"/>
              </a:rPr>
              <a:t>Applying all interventions at the Mvoti and removing SAPPI effluent or applying very costly techniques to remove the high organic content.</a:t>
            </a:r>
          </a:p>
          <a:p>
            <a:endParaRPr lang="en-ZA" sz="2400" dirty="0">
              <a:latin typeface="+mj-lt"/>
            </a:endParaRPr>
          </a:p>
          <a:p>
            <a:r>
              <a:rPr lang="en-ZA" sz="2400" dirty="0" smtClean="0">
                <a:latin typeface="+mj-lt"/>
              </a:rPr>
              <a:t>The above two estuaries are the largest and carry a high weight.  As such, to comply to a Class II requirements, they would have to change from a C/D and/or D to at least a C.</a:t>
            </a:r>
          </a:p>
          <a:p>
            <a:endParaRPr lang="en-ZA" sz="2400" dirty="0">
              <a:latin typeface="+mj-lt"/>
            </a:endParaRPr>
          </a:p>
          <a:p>
            <a:r>
              <a:rPr lang="en-ZA" sz="2400" dirty="0" smtClean="0">
                <a:latin typeface="+mj-lt"/>
              </a:rPr>
              <a:t>The socio-economic cost of this would be large (least desirable socio-economic option)</a:t>
            </a:r>
          </a:p>
        </p:txBody>
      </p:sp>
    </p:spTree>
    <p:extLst>
      <p:ext uri="{BB962C8B-B14F-4D97-AF65-F5344CB8AC3E}">
        <p14:creationId xmlns:p14="http://schemas.microsoft.com/office/powerpoint/2010/main" val="1448477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11</a:t>
            </a:fld>
            <a:endParaRPr lang="en-US" altLang="en-US" dirty="0" smtClean="0">
              <a:solidFill>
                <a:prstClr val="black"/>
              </a:solidFill>
              <a:ea typeface="ＭＳ Ｐゴシック" pitchFamily="34" charset="-128"/>
            </a:endParaRPr>
          </a:p>
        </p:txBody>
      </p:sp>
      <p:sp>
        <p:nvSpPr>
          <p:cNvPr id="3" name="Title 1"/>
          <p:cNvSpPr txBox="1">
            <a:spLocks/>
          </p:cNvSpPr>
          <p:nvPr/>
        </p:nvSpPr>
        <p:spPr>
          <a:xfrm>
            <a:off x="1600200" y="1192921"/>
            <a:ext cx="7404100" cy="541868"/>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3600" b="1" dirty="0" smtClean="0">
                <a:latin typeface="Futura Md BT" panose="020B0602020204020303" pitchFamily="34" charset="0"/>
              </a:rPr>
              <a:t>DRAFT WRC &amp; CATCHMENT CONFIGURATION</a:t>
            </a:r>
          </a:p>
          <a:p>
            <a:endParaRPr lang="en-GB" sz="3600" b="1" dirty="0">
              <a:latin typeface="Futura Md BT" panose="020B0602020204020303" pitchFamily="34" charset="0"/>
            </a:endParaRPr>
          </a:p>
          <a:p>
            <a:r>
              <a:rPr lang="en-GB" sz="3600" b="1" dirty="0" smtClean="0">
                <a:latin typeface="Futura Md BT" panose="020B0602020204020303" pitchFamily="34" charset="0"/>
              </a:rPr>
              <a:t>CENTRAL CLUSTER IUA</a:t>
            </a:r>
            <a:endParaRPr lang="en-GB" sz="3600" b="1" dirty="0">
              <a:solidFill>
                <a:srgbClr val="FF0000"/>
              </a:solidFill>
              <a:latin typeface="Futura Md BT" panose="020B0602020204020303" pitchFamily="34" charset="0"/>
            </a:endParaRPr>
          </a:p>
        </p:txBody>
      </p:sp>
    </p:spTree>
    <p:extLst>
      <p:ext uri="{BB962C8B-B14F-4D97-AF65-F5344CB8AC3E}">
        <p14:creationId xmlns:p14="http://schemas.microsoft.com/office/powerpoint/2010/main" val="3312142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8329" t="5267" r="15497" b="31085"/>
          <a:stretch/>
        </p:blipFill>
        <p:spPr>
          <a:xfrm rot="20039549">
            <a:off x="-1458275" y="766529"/>
            <a:ext cx="3523265" cy="5185023"/>
          </a:xfrm>
          <a:prstGeom prst="rect">
            <a:avLst/>
          </a:prstGeom>
        </p:spPr>
      </p:pic>
      <p:grpSp>
        <p:nvGrpSpPr>
          <p:cNvPr id="10" name="Group 9"/>
          <p:cNvGrpSpPr/>
          <p:nvPr/>
        </p:nvGrpSpPr>
        <p:grpSpPr>
          <a:xfrm>
            <a:off x="1050613" y="731877"/>
            <a:ext cx="3135337" cy="4969217"/>
            <a:chOff x="1050613" y="731877"/>
            <a:chExt cx="3135337" cy="4969217"/>
          </a:xfrm>
        </p:grpSpPr>
        <p:pic>
          <p:nvPicPr>
            <p:cNvPr id="7" name="Picture 6"/>
            <p:cNvPicPr>
              <a:picLocks noChangeAspect="1"/>
            </p:cNvPicPr>
            <p:nvPr/>
          </p:nvPicPr>
          <p:blipFill rotWithShape="1">
            <a:blip r:embed="rId4"/>
            <a:srcRect l="8036" t="3091" r="49251" b="29707"/>
            <a:stretch/>
          </p:blipFill>
          <p:spPr>
            <a:xfrm rot="5400000">
              <a:off x="165552" y="1616938"/>
              <a:ext cx="4869305" cy="3099184"/>
            </a:xfrm>
            <a:prstGeom prst="rect">
              <a:avLst/>
            </a:prstGeom>
          </p:spPr>
        </p:pic>
        <p:grpSp>
          <p:nvGrpSpPr>
            <p:cNvPr id="2" name="Group 1"/>
            <p:cNvGrpSpPr/>
            <p:nvPr/>
          </p:nvGrpSpPr>
          <p:grpSpPr>
            <a:xfrm>
              <a:off x="1170039" y="1319558"/>
              <a:ext cx="3015911" cy="4381536"/>
              <a:chOff x="1170039" y="1319558"/>
              <a:chExt cx="3015911" cy="4381536"/>
            </a:xfrm>
          </p:grpSpPr>
          <p:sp>
            <p:nvSpPr>
              <p:cNvPr id="11" name="TextBox 10"/>
              <p:cNvSpPr txBox="1"/>
              <p:nvPr/>
            </p:nvSpPr>
            <p:spPr>
              <a:xfrm>
                <a:off x="3061992" y="1524197"/>
                <a:ext cx="1123957"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Tongati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12" name="TextBox 11"/>
              <p:cNvSpPr txBox="1"/>
              <p:nvPr/>
            </p:nvSpPr>
            <p:spPr>
              <a:xfrm>
                <a:off x="2496080" y="4881231"/>
                <a:ext cx="1651266"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Mbokodweni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14" name="TextBox 13"/>
              <p:cNvSpPr txBox="1"/>
              <p:nvPr/>
            </p:nvSpPr>
            <p:spPr>
              <a:xfrm>
                <a:off x="1408246" y="2076987"/>
                <a:ext cx="1123957"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Mdloti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15" name="TextBox 14"/>
              <p:cNvSpPr txBox="1"/>
              <p:nvPr/>
            </p:nvSpPr>
            <p:spPr>
              <a:xfrm>
                <a:off x="1170039" y="2643626"/>
                <a:ext cx="1500355"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Umhlanga</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16" name="TextBox 15"/>
              <p:cNvSpPr txBox="1"/>
              <p:nvPr/>
            </p:nvSpPr>
            <p:spPr>
              <a:xfrm>
                <a:off x="2612356" y="3210265"/>
                <a:ext cx="1500355"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uMngeni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17" name="TextBox 16"/>
              <p:cNvSpPr txBox="1"/>
              <p:nvPr/>
            </p:nvSpPr>
            <p:spPr>
              <a:xfrm>
                <a:off x="2611417" y="3751884"/>
                <a:ext cx="1500355"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Durban Bay</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18" name="TextBox 17"/>
              <p:cNvSpPr txBox="1"/>
              <p:nvPr/>
            </p:nvSpPr>
            <p:spPr>
              <a:xfrm>
                <a:off x="2216321" y="4289737"/>
                <a:ext cx="1500355"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Sipingo</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19" name="TextBox 18"/>
              <p:cNvSpPr txBox="1"/>
              <p:nvPr/>
            </p:nvSpPr>
            <p:spPr>
              <a:xfrm>
                <a:off x="2611418" y="5331762"/>
                <a:ext cx="1574532"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Amanzimtoti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28" name="TextBox 27"/>
              <p:cNvSpPr txBox="1"/>
              <p:nvPr/>
            </p:nvSpPr>
            <p:spPr>
              <a:xfrm rot="5400000">
                <a:off x="1831349" y="1806010"/>
                <a:ext cx="647082" cy="369332"/>
              </a:xfrm>
              <a:prstGeom prst="rect">
                <a:avLst/>
              </a:prstGeom>
              <a:noFill/>
            </p:spPr>
            <p:txBody>
              <a:bodyPr wrap="square" rtlCol="0">
                <a:spAutoFit/>
              </a:bodyPr>
              <a:lstStyle/>
              <a:p>
                <a:r>
                  <a:rPr lang="en-ZA" dirty="0" smtClean="0">
                    <a:solidFill>
                      <a:srgbClr val="00B050"/>
                    </a:solidFill>
                    <a:latin typeface="Aharoni" panose="02010803020104030203" pitchFamily="2" charset="-79"/>
                    <a:cs typeface="Aharoni" panose="02010803020104030203" pitchFamily="2" charset="-79"/>
                  </a:rPr>
                  <a:t>PES</a:t>
                </a:r>
                <a:endParaRPr lang="en-ZA" dirty="0">
                  <a:solidFill>
                    <a:srgbClr val="00B050"/>
                  </a:solidFill>
                  <a:latin typeface="Aharoni" panose="02010803020104030203" pitchFamily="2" charset="-79"/>
                  <a:cs typeface="Aharoni" panose="02010803020104030203" pitchFamily="2" charset="-79"/>
                </a:endParaRPr>
              </a:p>
            </p:txBody>
          </p:sp>
          <p:sp>
            <p:nvSpPr>
              <p:cNvPr id="29" name="TextBox 28"/>
              <p:cNvSpPr txBox="1"/>
              <p:nvPr/>
            </p:nvSpPr>
            <p:spPr>
              <a:xfrm rot="5400000">
                <a:off x="2724896" y="1794824"/>
                <a:ext cx="647082" cy="369332"/>
              </a:xfrm>
              <a:prstGeom prst="rect">
                <a:avLst/>
              </a:prstGeom>
              <a:noFill/>
            </p:spPr>
            <p:txBody>
              <a:bodyPr wrap="square" rtlCol="0">
                <a:spAutoFit/>
              </a:bodyPr>
              <a:lstStyle/>
              <a:p>
                <a:r>
                  <a:rPr lang="en-ZA" dirty="0" smtClean="0">
                    <a:solidFill>
                      <a:srgbClr val="00B0F0"/>
                    </a:solidFill>
                    <a:latin typeface="Aharoni" panose="02010803020104030203" pitchFamily="2" charset="-79"/>
                    <a:cs typeface="Aharoni" panose="02010803020104030203" pitchFamily="2" charset="-79"/>
                  </a:rPr>
                  <a:t>REC</a:t>
                </a:r>
                <a:endParaRPr lang="en-ZA" dirty="0">
                  <a:solidFill>
                    <a:srgbClr val="00B0F0"/>
                  </a:solidFill>
                  <a:latin typeface="Aharoni" panose="02010803020104030203" pitchFamily="2" charset="-79"/>
                  <a:cs typeface="Aharoni" panose="02010803020104030203" pitchFamily="2" charset="-79"/>
                </a:endParaRPr>
              </a:p>
            </p:txBody>
          </p:sp>
          <p:sp>
            <p:nvSpPr>
              <p:cNvPr id="32" name="TextBox 31"/>
              <p:cNvSpPr txBox="1"/>
              <p:nvPr/>
            </p:nvSpPr>
            <p:spPr>
              <a:xfrm rot="5400000">
                <a:off x="2287080" y="1458433"/>
                <a:ext cx="647082" cy="369332"/>
              </a:xfrm>
              <a:prstGeom prst="rect">
                <a:avLst/>
              </a:prstGeom>
              <a:noFill/>
            </p:spPr>
            <p:txBody>
              <a:bodyPr wrap="square" rtlCol="0">
                <a:spAutoFit/>
              </a:bodyPr>
              <a:lstStyle/>
              <a:p>
                <a:r>
                  <a:rPr lang="en-ZA" dirty="0" smtClean="0">
                    <a:solidFill>
                      <a:srgbClr val="FF0000"/>
                    </a:solidFill>
                    <a:latin typeface="Aharoni" panose="02010803020104030203" pitchFamily="2" charset="-79"/>
                    <a:cs typeface="Aharoni" panose="02010803020104030203" pitchFamily="2" charset="-79"/>
                  </a:rPr>
                  <a:t>TEC</a:t>
                </a:r>
                <a:endParaRPr lang="en-ZA" dirty="0">
                  <a:solidFill>
                    <a:srgbClr val="FF0000"/>
                  </a:solidFill>
                  <a:latin typeface="Aharoni" panose="02010803020104030203" pitchFamily="2" charset="-79"/>
                  <a:cs typeface="Aharoni" panose="02010803020104030203" pitchFamily="2" charset="-79"/>
                </a:endParaRPr>
              </a:p>
            </p:txBody>
          </p:sp>
        </p:grpSp>
      </p:grpSp>
      <p:grpSp>
        <p:nvGrpSpPr>
          <p:cNvPr id="5" name="Group 4"/>
          <p:cNvGrpSpPr/>
          <p:nvPr/>
        </p:nvGrpSpPr>
        <p:grpSpPr>
          <a:xfrm>
            <a:off x="1098489" y="1367040"/>
            <a:ext cx="3098801" cy="4572636"/>
            <a:chOff x="5857406" y="898586"/>
            <a:chExt cx="3063705" cy="5399454"/>
          </a:xfrm>
        </p:grpSpPr>
        <p:sp>
          <p:nvSpPr>
            <p:cNvPr id="30" name="Rectangle 29"/>
            <p:cNvSpPr/>
            <p:nvPr/>
          </p:nvSpPr>
          <p:spPr>
            <a:xfrm>
              <a:off x="5857406" y="898586"/>
              <a:ext cx="3057716" cy="5353714"/>
            </a:xfrm>
            <a:prstGeom prst="rect">
              <a:avLst/>
            </a:prstGeom>
            <a:gradFill>
              <a:gsLst>
                <a:gs pos="19000">
                  <a:srgbClr val="0070C0">
                    <a:alpha val="25000"/>
                  </a:srgbClr>
                </a:gs>
                <a:gs pos="35000">
                  <a:srgbClr val="00FF00">
                    <a:alpha val="26000"/>
                  </a:srgbClr>
                </a:gs>
                <a:gs pos="0">
                  <a:srgbClr val="00FFCC">
                    <a:alpha val="27000"/>
                  </a:srgbClr>
                </a:gs>
                <a:gs pos="94000">
                  <a:srgbClr val="FF0000">
                    <a:alpha val="30000"/>
                  </a:srgbClr>
                </a:gs>
                <a:gs pos="52000">
                  <a:srgbClr val="008000">
                    <a:alpha val="24706"/>
                  </a:srgbClr>
                </a:gs>
              </a:gsLst>
              <a:lin ang="10800000" scaled="1"/>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31" name="TextBox 30"/>
            <p:cNvSpPr txBox="1"/>
            <p:nvPr/>
          </p:nvSpPr>
          <p:spPr>
            <a:xfrm>
              <a:off x="5863395" y="5861926"/>
              <a:ext cx="3057716" cy="436114"/>
            </a:xfrm>
            <a:prstGeom prst="rect">
              <a:avLst/>
            </a:prstGeom>
            <a:noFill/>
          </p:spPr>
          <p:txBody>
            <a:bodyPr wrap="square" rtlCol="0">
              <a:spAutoFit/>
            </a:bodyPr>
            <a:lstStyle/>
            <a:p>
              <a:r>
                <a:rPr lang="en-ZA" b="1" dirty="0" smtClean="0">
                  <a:latin typeface="Arial Black" panose="020B0A04020102020204" pitchFamily="34" charset="0"/>
                </a:rPr>
                <a:t>      FE       D     C    B  A </a:t>
              </a:r>
              <a:endParaRPr lang="en-ZA" b="1" dirty="0">
                <a:latin typeface="Arial Black" panose="020B0A04020102020204" pitchFamily="34" charset="0"/>
              </a:endParaRPr>
            </a:p>
          </p:txBody>
        </p:sp>
      </p:grpSp>
      <p:sp>
        <p:nvSpPr>
          <p:cNvPr id="9" name="Title 1"/>
          <p:cNvSpPr txBox="1">
            <a:spLocks/>
          </p:cNvSpPr>
          <p:nvPr/>
        </p:nvSpPr>
        <p:spPr>
          <a:xfrm>
            <a:off x="733149" y="28881"/>
            <a:ext cx="5108223" cy="541868"/>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400" b="1" dirty="0" smtClean="0"/>
              <a:t>DRAFT WRC: CC IUA – CLASS III</a:t>
            </a:r>
            <a:endParaRPr lang="en-GB" sz="2400" b="1" dirty="0"/>
          </a:p>
        </p:txBody>
      </p:sp>
      <p:grpSp>
        <p:nvGrpSpPr>
          <p:cNvPr id="20" name="Group 19"/>
          <p:cNvGrpSpPr/>
          <p:nvPr/>
        </p:nvGrpSpPr>
        <p:grpSpPr>
          <a:xfrm>
            <a:off x="1190661" y="1006540"/>
            <a:ext cx="7846094" cy="4670558"/>
            <a:chOff x="1190661" y="1006540"/>
            <a:chExt cx="7846094" cy="4670558"/>
          </a:xfrm>
        </p:grpSpPr>
        <p:sp>
          <p:nvSpPr>
            <p:cNvPr id="21" name="Right Arrow 20"/>
            <p:cNvSpPr/>
            <p:nvPr/>
          </p:nvSpPr>
          <p:spPr>
            <a:xfrm rot="10800000">
              <a:off x="4024936" y="3808302"/>
              <a:ext cx="429680" cy="312913"/>
            </a:xfrm>
            <a:prstGeom prst="rightArrow">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66FF33"/>
                </a:solidFill>
              </a:endParaRPr>
            </a:p>
          </p:txBody>
        </p:sp>
        <p:grpSp>
          <p:nvGrpSpPr>
            <p:cNvPr id="6" name="Group 5"/>
            <p:cNvGrpSpPr/>
            <p:nvPr/>
          </p:nvGrpSpPr>
          <p:grpSpPr>
            <a:xfrm>
              <a:off x="1190661" y="1006540"/>
              <a:ext cx="7846094" cy="4670558"/>
              <a:chOff x="1190661" y="1006540"/>
              <a:chExt cx="7846094" cy="4670558"/>
            </a:xfrm>
          </p:grpSpPr>
          <p:sp>
            <p:nvSpPr>
              <p:cNvPr id="23" name="Right Arrow 22"/>
              <p:cNvSpPr/>
              <p:nvPr/>
            </p:nvSpPr>
            <p:spPr>
              <a:xfrm>
                <a:off x="1190661" y="5355757"/>
                <a:ext cx="735743" cy="321341"/>
              </a:xfrm>
              <a:prstGeom prst="rightArrow">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66FF33"/>
                  </a:solidFill>
                </a:endParaRPr>
              </a:p>
            </p:txBody>
          </p:sp>
          <p:grpSp>
            <p:nvGrpSpPr>
              <p:cNvPr id="3" name="Group 2"/>
              <p:cNvGrpSpPr/>
              <p:nvPr/>
            </p:nvGrpSpPr>
            <p:grpSpPr>
              <a:xfrm>
                <a:off x="3684073" y="1006540"/>
                <a:ext cx="5352682" cy="4154984"/>
                <a:chOff x="3684073" y="1006540"/>
                <a:chExt cx="5352682" cy="4154984"/>
              </a:xfrm>
            </p:grpSpPr>
            <p:sp>
              <p:nvSpPr>
                <p:cNvPr id="24" name="Right Arrow 23"/>
                <p:cNvSpPr/>
                <p:nvPr/>
              </p:nvSpPr>
              <p:spPr>
                <a:xfrm rot="10800000">
                  <a:off x="3684073" y="2687654"/>
                  <a:ext cx="735743" cy="321341"/>
                </a:xfrm>
                <a:prstGeom prst="rightArrow">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66FF33"/>
                    </a:solidFill>
                  </a:endParaRPr>
                </a:p>
              </p:txBody>
            </p:sp>
            <p:sp>
              <p:nvSpPr>
                <p:cNvPr id="25" name="TextBox 24"/>
                <p:cNvSpPr txBox="1"/>
                <p:nvPr/>
              </p:nvSpPr>
              <p:spPr>
                <a:xfrm>
                  <a:off x="4604085" y="1006540"/>
                  <a:ext cx="4432670" cy="4154984"/>
                </a:xfrm>
                <a:prstGeom prst="rect">
                  <a:avLst/>
                </a:prstGeom>
                <a:solidFill>
                  <a:schemeClr val="bg1"/>
                </a:solidFill>
                <a:ln w="76200">
                  <a:solidFill>
                    <a:srgbClr val="66FF33"/>
                  </a:solidFill>
                </a:ln>
              </p:spPr>
              <p:txBody>
                <a:bodyPr wrap="square" rtlCol="0">
                  <a:spAutoFit/>
                </a:bodyPr>
                <a:lstStyle/>
                <a:p>
                  <a:pPr algn="ctr"/>
                  <a:r>
                    <a:rPr lang="en-ZA" sz="2400" b="1" dirty="0" smtClean="0"/>
                    <a:t>TEC=REC</a:t>
                  </a:r>
                  <a:r>
                    <a:rPr lang="en-ZA" sz="2400" dirty="0" smtClean="0"/>
                    <a:t>. </a:t>
                  </a:r>
                </a:p>
                <a:p>
                  <a:r>
                    <a:rPr lang="en-ZA" sz="2400" dirty="0" smtClean="0"/>
                    <a:t>Umhlanga: Implement pumping scheme to comply to existing EWR uMngeni: Implement approved EWR, various non flow measures</a:t>
                  </a:r>
                </a:p>
                <a:p>
                  <a:r>
                    <a:rPr lang="en-ZA" sz="2400" dirty="0" smtClean="0"/>
                    <a:t>Amanzimtoti: Improve catchment water quality &amp; riparian habitat</a:t>
                  </a:r>
                </a:p>
                <a:p>
                  <a:r>
                    <a:rPr lang="en-ZA" sz="2400" dirty="0"/>
                    <a:t>Zone in Durban Bay: Improve storm water management, reduce fishing, estuarine habitat in upper </a:t>
                  </a:r>
                  <a:r>
                    <a:rPr lang="en-ZA" sz="2400" dirty="0" smtClean="0"/>
                    <a:t>reaches</a:t>
                  </a:r>
                  <a:endParaRPr lang="en-ZA" sz="2400" dirty="0"/>
                </a:p>
              </p:txBody>
            </p:sp>
            <p:sp>
              <p:nvSpPr>
                <p:cNvPr id="27" name="Right Arrow 26"/>
                <p:cNvSpPr/>
                <p:nvPr/>
              </p:nvSpPr>
              <p:spPr>
                <a:xfrm rot="10800000">
                  <a:off x="3773356" y="3198371"/>
                  <a:ext cx="735743" cy="321341"/>
                </a:xfrm>
                <a:prstGeom prst="rightArrow">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66FF33"/>
                    </a:solidFill>
                  </a:endParaRPr>
                </a:p>
              </p:txBody>
            </p:sp>
          </p:grpSp>
        </p:grpSp>
      </p:grpSp>
    </p:spTree>
    <p:extLst>
      <p:ext uri="{BB962C8B-B14F-4D97-AF65-F5344CB8AC3E}">
        <p14:creationId xmlns:p14="http://schemas.microsoft.com/office/powerpoint/2010/main" val="426974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1+#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38329" t="5267" r="15497" b="31085"/>
          <a:stretch/>
        </p:blipFill>
        <p:spPr>
          <a:xfrm rot="20039549">
            <a:off x="-1458275" y="766529"/>
            <a:ext cx="3523265" cy="5185023"/>
          </a:xfrm>
          <a:prstGeom prst="rect">
            <a:avLst/>
          </a:prstGeom>
        </p:spPr>
      </p:pic>
      <p:grpSp>
        <p:nvGrpSpPr>
          <p:cNvPr id="5" name="Group 4"/>
          <p:cNvGrpSpPr/>
          <p:nvPr/>
        </p:nvGrpSpPr>
        <p:grpSpPr>
          <a:xfrm>
            <a:off x="1022058" y="731877"/>
            <a:ext cx="3194707" cy="5225060"/>
            <a:chOff x="1022058" y="731877"/>
            <a:chExt cx="3194707" cy="5225060"/>
          </a:xfrm>
        </p:grpSpPr>
        <p:grpSp>
          <p:nvGrpSpPr>
            <p:cNvPr id="2" name="Group 1"/>
            <p:cNvGrpSpPr/>
            <p:nvPr/>
          </p:nvGrpSpPr>
          <p:grpSpPr>
            <a:xfrm>
              <a:off x="1050613" y="731877"/>
              <a:ext cx="3166152" cy="5168227"/>
              <a:chOff x="1050613" y="731877"/>
              <a:chExt cx="3166152" cy="5168227"/>
            </a:xfrm>
          </p:grpSpPr>
          <p:grpSp>
            <p:nvGrpSpPr>
              <p:cNvPr id="24" name="Group 23"/>
              <p:cNvGrpSpPr/>
              <p:nvPr/>
            </p:nvGrpSpPr>
            <p:grpSpPr>
              <a:xfrm>
                <a:off x="1050613" y="731877"/>
                <a:ext cx="3135337" cy="4969217"/>
                <a:chOff x="1050613" y="731877"/>
                <a:chExt cx="3135337" cy="4969217"/>
              </a:xfrm>
            </p:grpSpPr>
            <p:pic>
              <p:nvPicPr>
                <p:cNvPr id="25" name="Picture 24"/>
                <p:cNvPicPr>
                  <a:picLocks noChangeAspect="1"/>
                </p:cNvPicPr>
                <p:nvPr/>
              </p:nvPicPr>
              <p:blipFill rotWithShape="1">
                <a:blip r:embed="rId4"/>
                <a:srcRect l="8036" t="3091" r="49251" b="29707"/>
                <a:stretch/>
              </p:blipFill>
              <p:spPr>
                <a:xfrm rot="5400000">
                  <a:off x="165552" y="1616938"/>
                  <a:ext cx="4869305" cy="3099184"/>
                </a:xfrm>
                <a:prstGeom prst="rect">
                  <a:avLst/>
                </a:prstGeom>
              </p:spPr>
            </p:pic>
            <p:grpSp>
              <p:nvGrpSpPr>
                <p:cNvPr id="33" name="Group 32"/>
                <p:cNvGrpSpPr/>
                <p:nvPr/>
              </p:nvGrpSpPr>
              <p:grpSpPr>
                <a:xfrm>
                  <a:off x="1170039" y="1319558"/>
                  <a:ext cx="3015911" cy="4381536"/>
                  <a:chOff x="1170039" y="1319558"/>
                  <a:chExt cx="3015911" cy="4381536"/>
                </a:xfrm>
              </p:grpSpPr>
              <p:sp>
                <p:nvSpPr>
                  <p:cNvPr id="34" name="TextBox 33"/>
                  <p:cNvSpPr txBox="1"/>
                  <p:nvPr/>
                </p:nvSpPr>
                <p:spPr>
                  <a:xfrm>
                    <a:off x="3061992" y="1524197"/>
                    <a:ext cx="1123957"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Tongati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5" name="TextBox 34"/>
                  <p:cNvSpPr txBox="1"/>
                  <p:nvPr/>
                </p:nvSpPr>
                <p:spPr>
                  <a:xfrm>
                    <a:off x="2496080" y="4881231"/>
                    <a:ext cx="1651266"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Mbokodweni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6" name="TextBox 35"/>
                  <p:cNvSpPr txBox="1"/>
                  <p:nvPr/>
                </p:nvSpPr>
                <p:spPr>
                  <a:xfrm>
                    <a:off x="1408246" y="2076987"/>
                    <a:ext cx="1123957"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Mdloti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7" name="TextBox 36"/>
                  <p:cNvSpPr txBox="1"/>
                  <p:nvPr/>
                </p:nvSpPr>
                <p:spPr>
                  <a:xfrm>
                    <a:off x="1170039" y="2643626"/>
                    <a:ext cx="1500355"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Umhlanga</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8" name="TextBox 37"/>
                  <p:cNvSpPr txBox="1"/>
                  <p:nvPr/>
                </p:nvSpPr>
                <p:spPr>
                  <a:xfrm>
                    <a:off x="2612356" y="3210265"/>
                    <a:ext cx="1500355"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uMngeni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9" name="TextBox 38"/>
                  <p:cNvSpPr txBox="1"/>
                  <p:nvPr/>
                </p:nvSpPr>
                <p:spPr>
                  <a:xfrm>
                    <a:off x="2611417" y="3751884"/>
                    <a:ext cx="1500355"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Durban Bay</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40" name="TextBox 39"/>
                  <p:cNvSpPr txBox="1"/>
                  <p:nvPr/>
                </p:nvSpPr>
                <p:spPr>
                  <a:xfrm>
                    <a:off x="2216321" y="4289737"/>
                    <a:ext cx="1500355"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Sipingo</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41" name="TextBox 40"/>
                  <p:cNvSpPr txBox="1"/>
                  <p:nvPr/>
                </p:nvSpPr>
                <p:spPr>
                  <a:xfrm>
                    <a:off x="2611418" y="5331762"/>
                    <a:ext cx="1574532"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Amanzimtoti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42" name="TextBox 41"/>
                  <p:cNvSpPr txBox="1"/>
                  <p:nvPr/>
                </p:nvSpPr>
                <p:spPr>
                  <a:xfrm rot="5400000">
                    <a:off x="1831349" y="1806010"/>
                    <a:ext cx="647082" cy="369332"/>
                  </a:xfrm>
                  <a:prstGeom prst="rect">
                    <a:avLst/>
                  </a:prstGeom>
                  <a:noFill/>
                </p:spPr>
                <p:txBody>
                  <a:bodyPr wrap="square" rtlCol="0">
                    <a:spAutoFit/>
                  </a:bodyPr>
                  <a:lstStyle/>
                  <a:p>
                    <a:r>
                      <a:rPr lang="en-ZA" dirty="0" smtClean="0">
                        <a:solidFill>
                          <a:srgbClr val="00B050"/>
                        </a:solidFill>
                        <a:latin typeface="Aharoni" panose="02010803020104030203" pitchFamily="2" charset="-79"/>
                        <a:cs typeface="Aharoni" panose="02010803020104030203" pitchFamily="2" charset="-79"/>
                      </a:rPr>
                      <a:t>PES</a:t>
                    </a:r>
                    <a:endParaRPr lang="en-ZA" dirty="0">
                      <a:solidFill>
                        <a:srgbClr val="00B050"/>
                      </a:solidFill>
                      <a:latin typeface="Aharoni" panose="02010803020104030203" pitchFamily="2" charset="-79"/>
                      <a:cs typeface="Aharoni" panose="02010803020104030203" pitchFamily="2" charset="-79"/>
                    </a:endParaRPr>
                  </a:p>
                </p:txBody>
              </p:sp>
              <p:sp>
                <p:nvSpPr>
                  <p:cNvPr id="43" name="TextBox 42"/>
                  <p:cNvSpPr txBox="1"/>
                  <p:nvPr/>
                </p:nvSpPr>
                <p:spPr>
                  <a:xfrm rot="5400000">
                    <a:off x="2724896" y="1794824"/>
                    <a:ext cx="647082" cy="369332"/>
                  </a:xfrm>
                  <a:prstGeom prst="rect">
                    <a:avLst/>
                  </a:prstGeom>
                  <a:noFill/>
                </p:spPr>
                <p:txBody>
                  <a:bodyPr wrap="square" rtlCol="0">
                    <a:spAutoFit/>
                  </a:bodyPr>
                  <a:lstStyle/>
                  <a:p>
                    <a:r>
                      <a:rPr lang="en-ZA" dirty="0" smtClean="0">
                        <a:solidFill>
                          <a:srgbClr val="00B0F0"/>
                        </a:solidFill>
                        <a:latin typeface="Aharoni" panose="02010803020104030203" pitchFamily="2" charset="-79"/>
                        <a:cs typeface="Aharoni" panose="02010803020104030203" pitchFamily="2" charset="-79"/>
                      </a:rPr>
                      <a:t>REC</a:t>
                    </a:r>
                    <a:endParaRPr lang="en-ZA" dirty="0">
                      <a:solidFill>
                        <a:srgbClr val="00B0F0"/>
                      </a:solidFill>
                      <a:latin typeface="Aharoni" panose="02010803020104030203" pitchFamily="2" charset="-79"/>
                      <a:cs typeface="Aharoni" panose="02010803020104030203" pitchFamily="2" charset="-79"/>
                    </a:endParaRPr>
                  </a:p>
                </p:txBody>
              </p:sp>
              <p:sp>
                <p:nvSpPr>
                  <p:cNvPr id="44" name="TextBox 43"/>
                  <p:cNvSpPr txBox="1"/>
                  <p:nvPr/>
                </p:nvSpPr>
                <p:spPr>
                  <a:xfrm rot="5400000">
                    <a:off x="2287080" y="1458433"/>
                    <a:ext cx="647082" cy="369332"/>
                  </a:xfrm>
                  <a:prstGeom prst="rect">
                    <a:avLst/>
                  </a:prstGeom>
                  <a:noFill/>
                </p:spPr>
                <p:txBody>
                  <a:bodyPr wrap="square" rtlCol="0">
                    <a:spAutoFit/>
                  </a:bodyPr>
                  <a:lstStyle/>
                  <a:p>
                    <a:r>
                      <a:rPr lang="en-ZA" dirty="0" smtClean="0">
                        <a:solidFill>
                          <a:srgbClr val="FF0000"/>
                        </a:solidFill>
                        <a:latin typeface="Aharoni" panose="02010803020104030203" pitchFamily="2" charset="-79"/>
                        <a:cs typeface="Aharoni" panose="02010803020104030203" pitchFamily="2" charset="-79"/>
                      </a:rPr>
                      <a:t>TEC</a:t>
                    </a:r>
                    <a:endParaRPr lang="en-ZA" dirty="0">
                      <a:solidFill>
                        <a:srgbClr val="FF0000"/>
                      </a:solidFill>
                      <a:latin typeface="Aharoni" panose="02010803020104030203" pitchFamily="2" charset="-79"/>
                      <a:cs typeface="Aharoni" panose="02010803020104030203" pitchFamily="2" charset="-79"/>
                    </a:endParaRPr>
                  </a:p>
                </p:txBody>
              </p:sp>
            </p:grpSp>
          </p:grpSp>
          <p:sp>
            <p:nvSpPr>
              <p:cNvPr id="30" name="Rectangle 29"/>
              <p:cNvSpPr/>
              <p:nvPr/>
            </p:nvSpPr>
            <p:spPr>
              <a:xfrm>
                <a:off x="1124022" y="1366204"/>
                <a:ext cx="3092743" cy="4533900"/>
              </a:xfrm>
              <a:prstGeom prst="rect">
                <a:avLst/>
              </a:prstGeom>
              <a:gradFill>
                <a:gsLst>
                  <a:gs pos="19000">
                    <a:srgbClr val="0070C0">
                      <a:alpha val="25000"/>
                    </a:srgbClr>
                  </a:gs>
                  <a:gs pos="35000">
                    <a:srgbClr val="00FF00">
                      <a:alpha val="26000"/>
                    </a:srgbClr>
                  </a:gs>
                  <a:gs pos="0">
                    <a:srgbClr val="00FFCC">
                      <a:alpha val="27000"/>
                    </a:srgbClr>
                  </a:gs>
                  <a:gs pos="94000">
                    <a:srgbClr val="FF0000">
                      <a:alpha val="30000"/>
                    </a:srgbClr>
                  </a:gs>
                  <a:gs pos="52000">
                    <a:srgbClr val="008000">
                      <a:alpha val="24706"/>
                    </a:srgbClr>
                  </a:gs>
                </a:gsLst>
                <a:lin ang="10800000" scaled="1"/>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grpSp>
        <p:sp>
          <p:nvSpPr>
            <p:cNvPr id="31" name="TextBox 30"/>
            <p:cNvSpPr txBox="1"/>
            <p:nvPr/>
          </p:nvSpPr>
          <p:spPr>
            <a:xfrm>
              <a:off x="1022058" y="5587605"/>
              <a:ext cx="3092743" cy="369332"/>
            </a:xfrm>
            <a:prstGeom prst="rect">
              <a:avLst/>
            </a:prstGeom>
            <a:noFill/>
          </p:spPr>
          <p:txBody>
            <a:bodyPr wrap="square" rtlCol="0">
              <a:spAutoFit/>
            </a:bodyPr>
            <a:lstStyle/>
            <a:p>
              <a:r>
                <a:rPr lang="en-ZA" b="1" dirty="0" smtClean="0">
                  <a:latin typeface="Arial Black" panose="020B0A04020102020204" pitchFamily="34" charset="0"/>
                </a:rPr>
                <a:t>      FE       D     C    B  A </a:t>
              </a:r>
              <a:endParaRPr lang="en-ZA" b="1" dirty="0">
                <a:latin typeface="Arial Black" panose="020B0A04020102020204" pitchFamily="34" charset="0"/>
              </a:endParaRPr>
            </a:p>
          </p:txBody>
        </p:sp>
      </p:grpSp>
      <p:sp>
        <p:nvSpPr>
          <p:cNvPr id="9" name="Title 1"/>
          <p:cNvSpPr txBox="1">
            <a:spLocks/>
          </p:cNvSpPr>
          <p:nvPr/>
        </p:nvSpPr>
        <p:spPr>
          <a:xfrm>
            <a:off x="733149" y="28881"/>
            <a:ext cx="5108223" cy="541868"/>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400" b="1" dirty="0" smtClean="0"/>
              <a:t>DRAFT WRC: CC IUA – </a:t>
            </a:r>
            <a:r>
              <a:rPr lang="en-GB" sz="2400" b="1" dirty="0" smtClean="0">
                <a:solidFill>
                  <a:srgbClr val="FF0000"/>
                </a:solidFill>
              </a:rPr>
              <a:t>CLASS III</a:t>
            </a:r>
            <a:endParaRPr lang="en-GB" sz="2400" b="1" dirty="0">
              <a:solidFill>
                <a:srgbClr val="FF0000"/>
              </a:solidFill>
            </a:endParaRPr>
          </a:p>
        </p:txBody>
      </p:sp>
      <p:grpSp>
        <p:nvGrpSpPr>
          <p:cNvPr id="4" name="Group 3"/>
          <p:cNvGrpSpPr/>
          <p:nvPr/>
        </p:nvGrpSpPr>
        <p:grpSpPr>
          <a:xfrm>
            <a:off x="3746705" y="4362266"/>
            <a:ext cx="5310904" cy="1938992"/>
            <a:chOff x="3752614" y="4753230"/>
            <a:chExt cx="5310904" cy="1938992"/>
          </a:xfrm>
        </p:grpSpPr>
        <p:sp>
          <p:nvSpPr>
            <p:cNvPr id="29" name="TextBox 28"/>
            <p:cNvSpPr txBox="1"/>
            <p:nvPr/>
          </p:nvSpPr>
          <p:spPr>
            <a:xfrm>
              <a:off x="4495718" y="4753230"/>
              <a:ext cx="4567800" cy="1938992"/>
            </a:xfrm>
            <a:prstGeom prst="rect">
              <a:avLst/>
            </a:prstGeom>
            <a:solidFill>
              <a:schemeClr val="bg1"/>
            </a:solidFill>
            <a:ln w="76200">
              <a:solidFill>
                <a:schemeClr val="accent6">
                  <a:lumMod val="75000"/>
                </a:schemeClr>
              </a:solidFill>
            </a:ln>
          </p:spPr>
          <p:txBody>
            <a:bodyPr wrap="square" rtlCol="0">
              <a:spAutoFit/>
            </a:bodyPr>
            <a:lstStyle/>
            <a:p>
              <a:pPr algn="ctr"/>
              <a:r>
                <a:rPr lang="en-ZA" sz="2400" b="1" dirty="0" smtClean="0"/>
                <a:t>EF TEC</a:t>
              </a:r>
            </a:p>
            <a:p>
              <a:r>
                <a:rPr lang="en-ZA" sz="2400" dirty="0" smtClean="0"/>
                <a:t>Mbokodweni: Interventions too difficult (costly) to improve E to D.   EF TEC – must not become health hazard etc</a:t>
              </a:r>
            </a:p>
          </p:txBody>
        </p:sp>
        <p:sp>
          <p:nvSpPr>
            <p:cNvPr id="27" name="Right Arrow 26"/>
            <p:cNvSpPr/>
            <p:nvPr/>
          </p:nvSpPr>
          <p:spPr>
            <a:xfrm rot="10800000">
              <a:off x="3752614" y="5203981"/>
              <a:ext cx="735743" cy="235559"/>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FF0000"/>
                </a:solidFill>
              </a:endParaRPr>
            </a:p>
          </p:txBody>
        </p:sp>
      </p:grpSp>
      <p:grpSp>
        <p:nvGrpSpPr>
          <p:cNvPr id="3" name="Group 2"/>
          <p:cNvGrpSpPr/>
          <p:nvPr/>
        </p:nvGrpSpPr>
        <p:grpSpPr>
          <a:xfrm>
            <a:off x="1295972" y="445825"/>
            <a:ext cx="7743867" cy="4154983"/>
            <a:chOff x="1295972" y="445825"/>
            <a:chExt cx="7743867" cy="4154983"/>
          </a:xfrm>
        </p:grpSpPr>
        <p:sp>
          <p:nvSpPr>
            <p:cNvPr id="28" name="TextBox 27"/>
            <p:cNvSpPr txBox="1"/>
            <p:nvPr/>
          </p:nvSpPr>
          <p:spPr>
            <a:xfrm>
              <a:off x="4472039" y="445825"/>
              <a:ext cx="4567800" cy="3785652"/>
            </a:xfrm>
            <a:prstGeom prst="rect">
              <a:avLst/>
            </a:prstGeom>
            <a:solidFill>
              <a:schemeClr val="bg1"/>
            </a:solidFill>
            <a:ln w="76200">
              <a:solidFill>
                <a:schemeClr val="tx1">
                  <a:lumMod val="85000"/>
                  <a:lumOff val="15000"/>
                </a:schemeClr>
              </a:solidFill>
            </a:ln>
          </p:spPr>
          <p:txBody>
            <a:bodyPr wrap="square" rtlCol="0">
              <a:spAutoFit/>
            </a:bodyPr>
            <a:lstStyle/>
            <a:p>
              <a:pPr algn="ctr"/>
              <a:r>
                <a:rPr lang="en-ZA" sz="2400" b="1" dirty="0" smtClean="0"/>
                <a:t>TEC = PES but below REC</a:t>
              </a:r>
            </a:p>
            <a:p>
              <a:r>
                <a:rPr lang="en-ZA" sz="2400" dirty="0" smtClean="0"/>
                <a:t>Tongati: Will drop to below PES in short term, but could increase to state between PES and REC in long term.</a:t>
              </a:r>
              <a:endParaRPr lang="en-ZA" sz="2400" dirty="0"/>
            </a:p>
            <a:p>
              <a:r>
                <a:rPr lang="en-ZA" sz="2400" dirty="0" smtClean="0"/>
                <a:t>Mdloti: Reuse water and increase waste water to the level that improves estuary.</a:t>
              </a:r>
            </a:p>
            <a:p>
              <a:r>
                <a:rPr lang="en-ZA" sz="2400" dirty="0" smtClean="0"/>
                <a:t>Sipingo: Maintain the F as limited restoration potential. </a:t>
              </a:r>
            </a:p>
          </p:txBody>
        </p:sp>
        <p:sp>
          <p:nvSpPr>
            <p:cNvPr id="32" name="Right Arrow 31"/>
            <p:cNvSpPr/>
            <p:nvPr/>
          </p:nvSpPr>
          <p:spPr>
            <a:xfrm>
              <a:off x="1295972" y="1582962"/>
              <a:ext cx="735743" cy="23555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FF0000"/>
                </a:solidFill>
              </a:endParaRPr>
            </a:p>
          </p:txBody>
        </p:sp>
        <p:sp>
          <p:nvSpPr>
            <p:cNvPr id="21" name="Right Arrow 20"/>
            <p:cNvSpPr/>
            <p:nvPr/>
          </p:nvSpPr>
          <p:spPr>
            <a:xfrm rot="10800000">
              <a:off x="2982848" y="2140254"/>
              <a:ext cx="735743" cy="23555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FF0000"/>
                </a:solidFill>
              </a:endParaRPr>
            </a:p>
          </p:txBody>
        </p:sp>
        <p:sp>
          <p:nvSpPr>
            <p:cNvPr id="22" name="Right Arrow 21"/>
            <p:cNvSpPr/>
            <p:nvPr/>
          </p:nvSpPr>
          <p:spPr>
            <a:xfrm rot="10800000">
              <a:off x="3365853" y="4365249"/>
              <a:ext cx="735743" cy="23555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FF0000"/>
                </a:solidFill>
              </a:endParaRPr>
            </a:p>
          </p:txBody>
        </p:sp>
      </p:grpSp>
    </p:spTree>
    <p:extLst>
      <p:ext uri="{BB962C8B-B14F-4D97-AF65-F5344CB8AC3E}">
        <p14:creationId xmlns:p14="http://schemas.microsoft.com/office/powerpoint/2010/main" val="49526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609600" y="169031"/>
            <a:ext cx="1548882" cy="64025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3922" t="69546" r="43089" b="3868"/>
          <a:stretch/>
        </p:blipFill>
        <p:spPr>
          <a:xfrm rot="20092235">
            <a:off x="-1126128" y="653384"/>
            <a:ext cx="4245509" cy="5241983"/>
          </a:xfrm>
          <a:prstGeom prst="rect">
            <a:avLst/>
          </a:prstGeom>
        </p:spPr>
      </p:pic>
      <p:sp>
        <p:nvSpPr>
          <p:cNvPr id="24" name="Title 1"/>
          <p:cNvSpPr txBox="1">
            <a:spLocks/>
          </p:cNvSpPr>
          <p:nvPr/>
        </p:nvSpPr>
        <p:spPr>
          <a:xfrm>
            <a:off x="2528082" y="169031"/>
            <a:ext cx="5108223" cy="541868"/>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400" b="1" dirty="0" smtClean="0"/>
              <a:t>DRAFT WRC: CC IUA – </a:t>
            </a:r>
            <a:r>
              <a:rPr lang="en-GB" sz="2400" b="1" dirty="0" smtClean="0">
                <a:solidFill>
                  <a:srgbClr val="FF0000"/>
                </a:solidFill>
              </a:rPr>
              <a:t>CLASS III</a:t>
            </a:r>
            <a:endParaRPr lang="en-GB" sz="2400" b="1" dirty="0">
              <a:solidFill>
                <a:srgbClr val="FF0000"/>
              </a:solidFill>
            </a:endParaRPr>
          </a:p>
        </p:txBody>
      </p:sp>
      <p:grpSp>
        <p:nvGrpSpPr>
          <p:cNvPr id="2" name="Group 1"/>
          <p:cNvGrpSpPr/>
          <p:nvPr/>
        </p:nvGrpSpPr>
        <p:grpSpPr>
          <a:xfrm>
            <a:off x="805499" y="593266"/>
            <a:ext cx="3472618" cy="5474902"/>
            <a:chOff x="805499" y="593266"/>
            <a:chExt cx="3472618" cy="5474902"/>
          </a:xfrm>
        </p:grpSpPr>
        <p:grpSp>
          <p:nvGrpSpPr>
            <p:cNvPr id="28" name="Group 27"/>
            <p:cNvGrpSpPr/>
            <p:nvPr/>
          </p:nvGrpSpPr>
          <p:grpSpPr>
            <a:xfrm rot="5400000">
              <a:off x="-201100" y="1599865"/>
              <a:ext cx="5474902" cy="3461704"/>
              <a:chOff x="3330222" y="2201333"/>
              <a:chExt cx="2562579" cy="2644916"/>
            </a:xfrm>
          </p:grpSpPr>
          <p:pic>
            <p:nvPicPr>
              <p:cNvPr id="29" name="Picture 28"/>
              <p:cNvPicPr>
                <a:picLocks noChangeAspect="1"/>
              </p:cNvPicPr>
              <p:nvPr/>
            </p:nvPicPr>
            <p:blipFill rotWithShape="1">
              <a:blip r:embed="rId4"/>
              <a:srcRect l="49591" t="1583" r="10920" b="31176"/>
              <a:stretch/>
            </p:blipFill>
            <p:spPr>
              <a:xfrm>
                <a:off x="3714045" y="2269067"/>
                <a:ext cx="2178756" cy="2410446"/>
              </a:xfrm>
              <a:prstGeom prst="rect">
                <a:avLst/>
              </a:prstGeom>
            </p:spPr>
          </p:pic>
          <p:pic>
            <p:nvPicPr>
              <p:cNvPr id="32" name="Picture 31"/>
              <p:cNvPicPr>
                <a:picLocks noChangeAspect="1"/>
              </p:cNvPicPr>
              <p:nvPr/>
            </p:nvPicPr>
            <p:blipFill rotWithShape="1">
              <a:blip r:embed="rId5"/>
              <a:srcRect l="6979" t="564" r="86482" b="25779"/>
              <a:stretch/>
            </p:blipFill>
            <p:spPr>
              <a:xfrm>
                <a:off x="3330222" y="2201333"/>
                <a:ext cx="361245" cy="2644916"/>
              </a:xfrm>
              <a:prstGeom prst="rect">
                <a:avLst/>
              </a:prstGeom>
            </p:spPr>
          </p:pic>
        </p:grpSp>
        <p:sp>
          <p:nvSpPr>
            <p:cNvPr id="33" name="TextBox 32"/>
            <p:cNvSpPr txBox="1"/>
            <p:nvPr/>
          </p:nvSpPr>
          <p:spPr>
            <a:xfrm>
              <a:off x="2602476" y="1677492"/>
              <a:ext cx="1675641"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Little Amanz</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4" name="TextBox 33"/>
            <p:cNvSpPr txBox="1"/>
            <p:nvPr/>
          </p:nvSpPr>
          <p:spPr>
            <a:xfrm>
              <a:off x="1023725" y="4335307"/>
              <a:ext cx="1675641"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uMkhomazi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5" name="TextBox 34"/>
            <p:cNvSpPr txBox="1"/>
            <p:nvPr/>
          </p:nvSpPr>
          <p:spPr>
            <a:xfrm>
              <a:off x="1080661" y="2233211"/>
              <a:ext cx="1675641"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Lovu</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6" name="TextBox 35"/>
            <p:cNvSpPr txBox="1"/>
            <p:nvPr/>
          </p:nvSpPr>
          <p:spPr>
            <a:xfrm>
              <a:off x="1090828" y="2738466"/>
              <a:ext cx="1675641"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Msimbazi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7" name="TextBox 36"/>
            <p:cNvSpPr txBox="1"/>
            <p:nvPr/>
          </p:nvSpPr>
          <p:spPr>
            <a:xfrm>
              <a:off x="1061682" y="3281533"/>
              <a:ext cx="1675641"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Umgababa</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8" name="TextBox 37"/>
            <p:cNvSpPr txBox="1"/>
            <p:nvPr/>
          </p:nvSpPr>
          <p:spPr>
            <a:xfrm>
              <a:off x="1061682" y="3868955"/>
              <a:ext cx="1675641"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Ngagane</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9" name="TextBox 38"/>
            <p:cNvSpPr txBox="1"/>
            <p:nvPr/>
          </p:nvSpPr>
          <p:spPr>
            <a:xfrm>
              <a:off x="1044836" y="4887192"/>
              <a:ext cx="1969297"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Mahlongwane</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40" name="TextBox 39"/>
            <p:cNvSpPr txBox="1"/>
            <p:nvPr/>
          </p:nvSpPr>
          <p:spPr>
            <a:xfrm>
              <a:off x="1090828" y="5430259"/>
              <a:ext cx="1969297"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Mahlongwa</a:t>
              </a:r>
              <a:endParaRPr lang="en-ZA" dirty="0">
                <a:solidFill>
                  <a:schemeClr val="accent1">
                    <a:lumMod val="75000"/>
                  </a:schemeClr>
                </a:solidFill>
                <a:latin typeface="Aharoni" panose="02010803020104030203" pitchFamily="2" charset="-79"/>
                <a:cs typeface="Aharoni" panose="02010803020104030203" pitchFamily="2" charset="-79"/>
              </a:endParaRPr>
            </a:p>
          </p:txBody>
        </p:sp>
      </p:grpSp>
      <p:sp>
        <p:nvSpPr>
          <p:cNvPr id="41" name="Right Arrow 40"/>
          <p:cNvSpPr/>
          <p:nvPr/>
        </p:nvSpPr>
        <p:spPr>
          <a:xfrm rot="10800000">
            <a:off x="3363814" y="3935841"/>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42" name="TextBox 41"/>
          <p:cNvSpPr txBox="1"/>
          <p:nvPr/>
        </p:nvSpPr>
        <p:spPr>
          <a:xfrm>
            <a:off x="4494238" y="3082556"/>
            <a:ext cx="4458568" cy="830997"/>
          </a:xfrm>
          <a:prstGeom prst="rect">
            <a:avLst/>
          </a:prstGeom>
          <a:noFill/>
          <a:ln w="76200">
            <a:solidFill>
              <a:srgbClr val="0070C0"/>
            </a:solidFill>
          </a:ln>
        </p:spPr>
        <p:txBody>
          <a:bodyPr wrap="square" rtlCol="0">
            <a:spAutoFit/>
          </a:bodyPr>
          <a:lstStyle/>
          <a:p>
            <a:pPr algn="ctr"/>
            <a:r>
              <a:rPr lang="en-ZA" sz="2400" b="1" dirty="0" smtClean="0"/>
              <a:t>PES = REC = TEC</a:t>
            </a:r>
          </a:p>
          <a:p>
            <a:r>
              <a:rPr lang="en-ZA" sz="2400" dirty="0" smtClean="0"/>
              <a:t>Ngagane: No implications to user.</a:t>
            </a:r>
            <a:endParaRPr lang="en-ZA" sz="2400" dirty="0"/>
          </a:p>
        </p:txBody>
      </p:sp>
      <p:grpSp>
        <p:nvGrpSpPr>
          <p:cNvPr id="3" name="Group 2"/>
          <p:cNvGrpSpPr/>
          <p:nvPr/>
        </p:nvGrpSpPr>
        <p:grpSpPr>
          <a:xfrm>
            <a:off x="3678756" y="4375390"/>
            <a:ext cx="5274050" cy="1938992"/>
            <a:chOff x="3678756" y="4375390"/>
            <a:chExt cx="5274050" cy="1938992"/>
          </a:xfrm>
        </p:grpSpPr>
        <p:sp>
          <p:nvSpPr>
            <p:cNvPr id="21" name="Right Arrow 20"/>
            <p:cNvSpPr/>
            <p:nvPr/>
          </p:nvSpPr>
          <p:spPr>
            <a:xfrm rot="10800000">
              <a:off x="3678756" y="4950425"/>
              <a:ext cx="735743" cy="321341"/>
            </a:xfrm>
            <a:prstGeom prst="rightArrow">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66FF33"/>
                </a:solidFill>
              </a:endParaRPr>
            </a:p>
          </p:txBody>
        </p:sp>
        <p:sp>
          <p:nvSpPr>
            <p:cNvPr id="22" name="TextBox 21"/>
            <p:cNvSpPr txBox="1"/>
            <p:nvPr/>
          </p:nvSpPr>
          <p:spPr>
            <a:xfrm>
              <a:off x="4520136" y="4375390"/>
              <a:ext cx="4432670" cy="1938992"/>
            </a:xfrm>
            <a:prstGeom prst="rect">
              <a:avLst/>
            </a:prstGeom>
            <a:solidFill>
              <a:schemeClr val="bg1"/>
            </a:solidFill>
            <a:ln w="76200">
              <a:solidFill>
                <a:srgbClr val="66FF33"/>
              </a:solidFill>
            </a:ln>
          </p:spPr>
          <p:txBody>
            <a:bodyPr wrap="square" rtlCol="0">
              <a:spAutoFit/>
            </a:bodyPr>
            <a:lstStyle/>
            <a:p>
              <a:pPr algn="ctr"/>
              <a:r>
                <a:rPr lang="en-ZA" sz="2400" b="1" dirty="0" smtClean="0"/>
                <a:t>TEC=REC</a:t>
              </a:r>
              <a:r>
                <a:rPr lang="en-ZA" sz="2400" dirty="0" smtClean="0"/>
                <a:t>.</a:t>
              </a:r>
            </a:p>
            <a:p>
              <a:r>
                <a:rPr lang="en-ZA" sz="2400" dirty="0" smtClean="0"/>
                <a:t>Improve water quality, partial restoration riparian habitat, reduce fishing pressure (Mahlongwa)</a:t>
              </a:r>
            </a:p>
          </p:txBody>
        </p:sp>
        <p:sp>
          <p:nvSpPr>
            <p:cNvPr id="23" name="Right Arrow 22"/>
            <p:cNvSpPr/>
            <p:nvPr/>
          </p:nvSpPr>
          <p:spPr>
            <a:xfrm rot="10800000">
              <a:off x="3685765" y="5454254"/>
              <a:ext cx="735743" cy="321341"/>
            </a:xfrm>
            <a:prstGeom prst="rightArrow">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66FF33"/>
                </a:solidFill>
              </a:endParaRPr>
            </a:p>
          </p:txBody>
        </p:sp>
      </p:grpSp>
      <p:sp>
        <p:nvSpPr>
          <p:cNvPr id="27" name="Right Arrow 26"/>
          <p:cNvSpPr/>
          <p:nvPr/>
        </p:nvSpPr>
        <p:spPr>
          <a:xfrm rot="8818089">
            <a:off x="3713417" y="1338524"/>
            <a:ext cx="735743" cy="235559"/>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FF0000"/>
              </a:solidFill>
            </a:endParaRPr>
          </a:p>
        </p:txBody>
      </p:sp>
      <p:grpSp>
        <p:nvGrpSpPr>
          <p:cNvPr id="43" name="Group 42"/>
          <p:cNvGrpSpPr/>
          <p:nvPr/>
        </p:nvGrpSpPr>
        <p:grpSpPr>
          <a:xfrm>
            <a:off x="971995" y="1413296"/>
            <a:ext cx="3063705" cy="4841498"/>
            <a:chOff x="5857406" y="898586"/>
            <a:chExt cx="3063705" cy="5353717"/>
          </a:xfrm>
        </p:grpSpPr>
        <p:sp>
          <p:nvSpPr>
            <p:cNvPr id="44" name="Rectangle 43"/>
            <p:cNvSpPr/>
            <p:nvPr/>
          </p:nvSpPr>
          <p:spPr>
            <a:xfrm>
              <a:off x="5857406" y="898586"/>
              <a:ext cx="3057716" cy="5353717"/>
            </a:xfrm>
            <a:prstGeom prst="rect">
              <a:avLst/>
            </a:prstGeom>
            <a:gradFill>
              <a:gsLst>
                <a:gs pos="19000">
                  <a:srgbClr val="0070C0">
                    <a:alpha val="25000"/>
                  </a:srgbClr>
                </a:gs>
                <a:gs pos="35000">
                  <a:srgbClr val="00FF00">
                    <a:alpha val="26000"/>
                  </a:srgbClr>
                </a:gs>
                <a:gs pos="0">
                  <a:srgbClr val="00FFCC">
                    <a:alpha val="27000"/>
                  </a:srgbClr>
                </a:gs>
                <a:gs pos="94000">
                  <a:srgbClr val="FF0000">
                    <a:alpha val="30000"/>
                  </a:srgbClr>
                </a:gs>
                <a:gs pos="52000">
                  <a:srgbClr val="008000">
                    <a:alpha val="24706"/>
                  </a:srgbClr>
                </a:gs>
              </a:gsLst>
              <a:lin ang="10800000" scaled="1"/>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45" name="TextBox 44"/>
            <p:cNvSpPr txBox="1"/>
            <p:nvPr/>
          </p:nvSpPr>
          <p:spPr>
            <a:xfrm>
              <a:off x="5863395" y="5861926"/>
              <a:ext cx="3057716" cy="369332"/>
            </a:xfrm>
            <a:prstGeom prst="rect">
              <a:avLst/>
            </a:prstGeom>
            <a:noFill/>
          </p:spPr>
          <p:txBody>
            <a:bodyPr wrap="square" rtlCol="0">
              <a:spAutoFit/>
            </a:bodyPr>
            <a:lstStyle/>
            <a:p>
              <a:r>
                <a:rPr lang="en-ZA" b="1" dirty="0" smtClean="0">
                  <a:latin typeface="Arial Black" panose="020B0A04020102020204" pitchFamily="34" charset="0"/>
                </a:rPr>
                <a:t>      FE      D    C     B  A </a:t>
              </a:r>
              <a:endParaRPr lang="en-ZA" b="1" dirty="0">
                <a:latin typeface="Arial Black" panose="020B0A04020102020204" pitchFamily="34" charset="0"/>
              </a:endParaRPr>
            </a:p>
          </p:txBody>
        </p:sp>
      </p:grpSp>
      <p:sp>
        <p:nvSpPr>
          <p:cNvPr id="46" name="TextBox 45"/>
          <p:cNvSpPr txBox="1"/>
          <p:nvPr/>
        </p:nvSpPr>
        <p:spPr>
          <a:xfrm>
            <a:off x="4471330" y="1061206"/>
            <a:ext cx="4567800" cy="1569660"/>
          </a:xfrm>
          <a:prstGeom prst="rect">
            <a:avLst/>
          </a:prstGeom>
          <a:solidFill>
            <a:schemeClr val="bg1"/>
          </a:solidFill>
          <a:ln w="76200">
            <a:solidFill>
              <a:schemeClr val="accent6">
                <a:lumMod val="75000"/>
              </a:schemeClr>
            </a:solidFill>
          </a:ln>
        </p:spPr>
        <p:txBody>
          <a:bodyPr wrap="square" rtlCol="0">
            <a:spAutoFit/>
          </a:bodyPr>
          <a:lstStyle/>
          <a:p>
            <a:pPr algn="ctr"/>
            <a:r>
              <a:rPr lang="en-ZA" sz="2400" b="1" dirty="0" smtClean="0"/>
              <a:t>EF TEC</a:t>
            </a:r>
          </a:p>
          <a:p>
            <a:r>
              <a:rPr lang="en-ZA" sz="2400" dirty="0" smtClean="0"/>
              <a:t>Interventions too difficult (costly) to improve E to D.   EF TEC – must not become health hazard etc</a:t>
            </a:r>
          </a:p>
        </p:txBody>
      </p:sp>
    </p:spTree>
    <p:extLst>
      <p:ext uri="{BB962C8B-B14F-4D97-AF65-F5344CB8AC3E}">
        <p14:creationId xmlns:p14="http://schemas.microsoft.com/office/powerpoint/2010/main" val="230186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fill="hold"/>
                                        <p:tgtEl>
                                          <p:spTgt spid="46"/>
                                        </p:tgtEl>
                                        <p:attrNameLst>
                                          <p:attrName>ppt_x</p:attrName>
                                        </p:attrNameLst>
                                      </p:cBhvr>
                                      <p:tavLst>
                                        <p:tav tm="0">
                                          <p:val>
                                            <p:strVal val="1+#ppt_w/2"/>
                                          </p:val>
                                        </p:tav>
                                        <p:tav tm="100000">
                                          <p:val>
                                            <p:strVal val="#ppt_x"/>
                                          </p:val>
                                        </p:tav>
                                      </p:tavLst>
                                    </p:anim>
                                    <p:anim calcmode="lin" valueType="num">
                                      <p:cBhvr additive="base">
                                        <p:cTn id="27" dur="500" fill="hold"/>
                                        <p:tgtEl>
                                          <p:spTgt spid="4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1+#ppt_w/2"/>
                                          </p:val>
                                        </p:tav>
                                        <p:tav tm="100000">
                                          <p:val>
                                            <p:strVal val="#ppt_x"/>
                                          </p:val>
                                        </p:tav>
                                      </p:tavLst>
                                    </p:anim>
                                    <p:anim calcmode="lin" valueType="num">
                                      <p:cBhvr additive="base">
                                        <p:cTn id="31"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1+#ppt_w/2"/>
                                          </p:val>
                                        </p:tav>
                                        <p:tav tm="100000">
                                          <p:val>
                                            <p:strVal val="#ppt_x"/>
                                          </p:val>
                                        </p:tav>
                                      </p:tavLst>
                                    </p:anim>
                                    <p:anim calcmode="lin" valueType="num">
                                      <p:cBhvr additive="base">
                                        <p:cTn id="37"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27" grpId="0" animBg="1"/>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609600" y="169031"/>
            <a:ext cx="1548882" cy="64025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3922" t="69546" r="43089" b="3868"/>
          <a:stretch/>
        </p:blipFill>
        <p:spPr>
          <a:xfrm rot="20092235">
            <a:off x="-1126128" y="653384"/>
            <a:ext cx="4245509" cy="5241983"/>
          </a:xfrm>
          <a:prstGeom prst="rect">
            <a:avLst/>
          </a:prstGeom>
        </p:spPr>
      </p:pic>
      <p:sp>
        <p:nvSpPr>
          <p:cNvPr id="24" name="Title 1"/>
          <p:cNvSpPr txBox="1">
            <a:spLocks/>
          </p:cNvSpPr>
          <p:nvPr/>
        </p:nvSpPr>
        <p:spPr>
          <a:xfrm>
            <a:off x="2528082" y="169031"/>
            <a:ext cx="5108223" cy="541868"/>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400" b="1" dirty="0" smtClean="0"/>
              <a:t>DRAFT WRC: CC IUA – CLASS III</a:t>
            </a:r>
            <a:endParaRPr lang="en-GB" sz="2400" b="1" dirty="0"/>
          </a:p>
        </p:txBody>
      </p:sp>
      <p:grpSp>
        <p:nvGrpSpPr>
          <p:cNvPr id="28" name="Group 27"/>
          <p:cNvGrpSpPr/>
          <p:nvPr/>
        </p:nvGrpSpPr>
        <p:grpSpPr>
          <a:xfrm rot="5400000">
            <a:off x="-201100" y="1599865"/>
            <a:ext cx="5474902" cy="3461704"/>
            <a:chOff x="3330222" y="2201333"/>
            <a:chExt cx="2562579" cy="2644916"/>
          </a:xfrm>
        </p:grpSpPr>
        <p:pic>
          <p:nvPicPr>
            <p:cNvPr id="29" name="Picture 28"/>
            <p:cNvPicPr>
              <a:picLocks noChangeAspect="1"/>
            </p:cNvPicPr>
            <p:nvPr/>
          </p:nvPicPr>
          <p:blipFill rotWithShape="1">
            <a:blip r:embed="rId4"/>
            <a:srcRect l="49591" t="1583" r="10920" b="31176"/>
            <a:stretch/>
          </p:blipFill>
          <p:spPr>
            <a:xfrm>
              <a:off x="3714045" y="2269067"/>
              <a:ext cx="2178756" cy="2410446"/>
            </a:xfrm>
            <a:prstGeom prst="rect">
              <a:avLst/>
            </a:prstGeom>
          </p:spPr>
        </p:pic>
        <p:pic>
          <p:nvPicPr>
            <p:cNvPr id="32" name="Picture 31"/>
            <p:cNvPicPr>
              <a:picLocks noChangeAspect="1"/>
            </p:cNvPicPr>
            <p:nvPr/>
          </p:nvPicPr>
          <p:blipFill rotWithShape="1">
            <a:blip r:embed="rId5"/>
            <a:srcRect l="6979" t="564" r="86482" b="25779"/>
            <a:stretch/>
          </p:blipFill>
          <p:spPr>
            <a:xfrm>
              <a:off x="3330222" y="2201333"/>
              <a:ext cx="361245" cy="2644916"/>
            </a:xfrm>
            <a:prstGeom prst="rect">
              <a:avLst/>
            </a:prstGeom>
          </p:spPr>
        </p:pic>
      </p:grpSp>
      <p:grpSp>
        <p:nvGrpSpPr>
          <p:cNvPr id="5" name="Group 4"/>
          <p:cNvGrpSpPr/>
          <p:nvPr/>
        </p:nvGrpSpPr>
        <p:grpSpPr>
          <a:xfrm>
            <a:off x="1038847" y="869028"/>
            <a:ext cx="3063705" cy="5353714"/>
            <a:chOff x="5857406" y="898586"/>
            <a:chExt cx="3063705" cy="5353714"/>
          </a:xfrm>
        </p:grpSpPr>
        <p:sp>
          <p:nvSpPr>
            <p:cNvPr id="30" name="Rectangle 29"/>
            <p:cNvSpPr/>
            <p:nvPr/>
          </p:nvSpPr>
          <p:spPr>
            <a:xfrm>
              <a:off x="5857406" y="898586"/>
              <a:ext cx="3057716" cy="5353714"/>
            </a:xfrm>
            <a:prstGeom prst="rect">
              <a:avLst/>
            </a:prstGeom>
            <a:gradFill>
              <a:gsLst>
                <a:gs pos="19000">
                  <a:srgbClr val="0070C0">
                    <a:alpha val="25000"/>
                  </a:srgbClr>
                </a:gs>
                <a:gs pos="35000">
                  <a:srgbClr val="00FF00">
                    <a:alpha val="26000"/>
                  </a:srgbClr>
                </a:gs>
                <a:gs pos="0">
                  <a:srgbClr val="00FFCC">
                    <a:alpha val="27000"/>
                  </a:srgbClr>
                </a:gs>
                <a:gs pos="94000">
                  <a:srgbClr val="FF0000">
                    <a:alpha val="30000"/>
                  </a:srgbClr>
                </a:gs>
                <a:gs pos="52000">
                  <a:srgbClr val="008000">
                    <a:alpha val="24706"/>
                  </a:srgbClr>
                </a:gs>
              </a:gsLst>
              <a:lin ang="10800000" scaled="1"/>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31" name="TextBox 30"/>
            <p:cNvSpPr txBox="1"/>
            <p:nvPr/>
          </p:nvSpPr>
          <p:spPr>
            <a:xfrm>
              <a:off x="5863395" y="5861926"/>
              <a:ext cx="3057716" cy="369332"/>
            </a:xfrm>
            <a:prstGeom prst="rect">
              <a:avLst/>
            </a:prstGeom>
            <a:noFill/>
          </p:spPr>
          <p:txBody>
            <a:bodyPr wrap="square" rtlCol="0">
              <a:spAutoFit/>
            </a:bodyPr>
            <a:lstStyle/>
            <a:p>
              <a:r>
                <a:rPr lang="en-ZA" b="1" dirty="0" smtClean="0">
                  <a:latin typeface="Arial Black" panose="020B0A04020102020204" pitchFamily="34" charset="0"/>
                </a:rPr>
                <a:t>      FE      D    C     B  A </a:t>
              </a:r>
              <a:endParaRPr lang="en-ZA" b="1" dirty="0">
                <a:latin typeface="Arial Black" panose="020B0A04020102020204" pitchFamily="34" charset="0"/>
              </a:endParaRPr>
            </a:p>
          </p:txBody>
        </p:sp>
      </p:grpSp>
      <p:sp>
        <p:nvSpPr>
          <p:cNvPr id="33" name="TextBox 32"/>
          <p:cNvSpPr txBox="1"/>
          <p:nvPr/>
        </p:nvSpPr>
        <p:spPr>
          <a:xfrm>
            <a:off x="2602476" y="1677492"/>
            <a:ext cx="1675641"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Little Amanz</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4" name="TextBox 33"/>
          <p:cNvSpPr txBox="1"/>
          <p:nvPr/>
        </p:nvSpPr>
        <p:spPr>
          <a:xfrm>
            <a:off x="1023725" y="4335307"/>
            <a:ext cx="1675641"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uMkhomazi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5" name="TextBox 34"/>
          <p:cNvSpPr txBox="1"/>
          <p:nvPr/>
        </p:nvSpPr>
        <p:spPr>
          <a:xfrm>
            <a:off x="1080661" y="2233211"/>
            <a:ext cx="1675641"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Lovu</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6" name="TextBox 35"/>
          <p:cNvSpPr txBox="1"/>
          <p:nvPr/>
        </p:nvSpPr>
        <p:spPr>
          <a:xfrm>
            <a:off x="1090828" y="2738466"/>
            <a:ext cx="1675641"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Msimbazi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7" name="TextBox 36"/>
          <p:cNvSpPr txBox="1"/>
          <p:nvPr/>
        </p:nvSpPr>
        <p:spPr>
          <a:xfrm>
            <a:off x="1061682" y="3281533"/>
            <a:ext cx="1675641"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Umgababa</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8" name="TextBox 37"/>
          <p:cNvSpPr txBox="1"/>
          <p:nvPr/>
        </p:nvSpPr>
        <p:spPr>
          <a:xfrm>
            <a:off x="1061682" y="3868955"/>
            <a:ext cx="1675641"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Ngagane</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9" name="TextBox 38"/>
          <p:cNvSpPr txBox="1"/>
          <p:nvPr/>
        </p:nvSpPr>
        <p:spPr>
          <a:xfrm>
            <a:off x="1044836" y="4887192"/>
            <a:ext cx="1969297"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Mahlongwane</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40" name="TextBox 39"/>
          <p:cNvSpPr txBox="1"/>
          <p:nvPr/>
        </p:nvSpPr>
        <p:spPr>
          <a:xfrm>
            <a:off x="1090828" y="5430259"/>
            <a:ext cx="1969297"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Mahlongwa</a:t>
            </a:r>
            <a:endParaRPr lang="en-ZA" dirty="0">
              <a:solidFill>
                <a:schemeClr val="accent1">
                  <a:lumMod val="75000"/>
                </a:schemeClr>
              </a:solidFill>
              <a:latin typeface="Aharoni" panose="02010803020104030203" pitchFamily="2" charset="-79"/>
              <a:cs typeface="Aharoni" panose="02010803020104030203" pitchFamily="2" charset="-79"/>
            </a:endParaRPr>
          </a:p>
        </p:txBody>
      </p:sp>
      <p:grpSp>
        <p:nvGrpSpPr>
          <p:cNvPr id="3" name="Group 2"/>
          <p:cNvGrpSpPr/>
          <p:nvPr/>
        </p:nvGrpSpPr>
        <p:grpSpPr>
          <a:xfrm>
            <a:off x="3633633" y="922186"/>
            <a:ext cx="5129135" cy="3771256"/>
            <a:chOff x="3633633" y="922186"/>
            <a:chExt cx="5129135" cy="3771256"/>
          </a:xfrm>
        </p:grpSpPr>
        <p:sp>
          <p:nvSpPr>
            <p:cNvPr id="43" name="Right Arrow 42"/>
            <p:cNvSpPr/>
            <p:nvPr/>
          </p:nvSpPr>
          <p:spPr>
            <a:xfrm rot="10800000">
              <a:off x="3716666" y="2233211"/>
              <a:ext cx="503056" cy="25863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FF0000"/>
                </a:solidFill>
              </a:endParaRPr>
            </a:p>
          </p:txBody>
        </p:sp>
        <p:sp>
          <p:nvSpPr>
            <p:cNvPr id="44" name="TextBox 43"/>
            <p:cNvSpPr txBox="1"/>
            <p:nvPr/>
          </p:nvSpPr>
          <p:spPr>
            <a:xfrm>
              <a:off x="4330098" y="922186"/>
              <a:ext cx="4432670" cy="3139321"/>
            </a:xfrm>
            <a:prstGeom prst="rect">
              <a:avLst/>
            </a:prstGeom>
            <a:noFill/>
            <a:ln w="76200">
              <a:solidFill>
                <a:schemeClr val="accent4">
                  <a:lumMod val="75000"/>
                </a:schemeClr>
              </a:solidFill>
            </a:ln>
          </p:spPr>
          <p:txBody>
            <a:bodyPr wrap="square" rtlCol="0">
              <a:spAutoFit/>
            </a:bodyPr>
            <a:lstStyle/>
            <a:p>
              <a:pPr algn="ctr"/>
              <a:r>
                <a:rPr lang="en-ZA" sz="2200" b="1" dirty="0" smtClean="0"/>
                <a:t>TEC improves PES but does not meet REC</a:t>
              </a:r>
            </a:p>
            <a:p>
              <a:r>
                <a:rPr lang="en-ZA" sz="2200" dirty="0" smtClean="0"/>
                <a:t>Lovu, Umgababa: Improve water quality, partially restore estuarine habitat.</a:t>
              </a:r>
            </a:p>
            <a:p>
              <a:r>
                <a:rPr lang="en-ZA" sz="2200" dirty="0" smtClean="0"/>
                <a:t>uMkhomazi: Restore veg, remove sandmining, curb recreation, reduce cast netting in relevant reaches. Can accommodate Dam &amp; Sc 21 </a:t>
              </a:r>
            </a:p>
          </p:txBody>
        </p:sp>
        <p:sp>
          <p:nvSpPr>
            <p:cNvPr id="45" name="Right Arrow 44"/>
            <p:cNvSpPr/>
            <p:nvPr/>
          </p:nvSpPr>
          <p:spPr>
            <a:xfrm rot="10800000">
              <a:off x="3643290" y="4434807"/>
              <a:ext cx="503056" cy="25863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FF0000"/>
                </a:solidFill>
              </a:endParaRPr>
            </a:p>
          </p:txBody>
        </p:sp>
        <p:sp>
          <p:nvSpPr>
            <p:cNvPr id="46" name="Right Arrow 45"/>
            <p:cNvSpPr/>
            <p:nvPr/>
          </p:nvSpPr>
          <p:spPr>
            <a:xfrm rot="10800000">
              <a:off x="3633633" y="3395644"/>
              <a:ext cx="503056" cy="25863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FF0000"/>
                </a:solidFill>
              </a:endParaRPr>
            </a:p>
          </p:txBody>
        </p:sp>
      </p:grpSp>
      <p:grpSp>
        <p:nvGrpSpPr>
          <p:cNvPr id="2" name="Group 1"/>
          <p:cNvGrpSpPr/>
          <p:nvPr/>
        </p:nvGrpSpPr>
        <p:grpSpPr>
          <a:xfrm>
            <a:off x="2535019" y="2820633"/>
            <a:ext cx="6362879" cy="3381067"/>
            <a:chOff x="2535019" y="2820633"/>
            <a:chExt cx="6362879" cy="3381067"/>
          </a:xfrm>
        </p:grpSpPr>
        <p:sp>
          <p:nvSpPr>
            <p:cNvPr id="47" name="TextBox 46"/>
            <p:cNvSpPr txBox="1"/>
            <p:nvPr/>
          </p:nvSpPr>
          <p:spPr>
            <a:xfrm>
              <a:off x="4330098" y="4262708"/>
              <a:ext cx="4567800" cy="1938992"/>
            </a:xfrm>
            <a:prstGeom prst="rect">
              <a:avLst/>
            </a:prstGeom>
            <a:solidFill>
              <a:schemeClr val="bg1"/>
            </a:solidFill>
            <a:ln w="76200">
              <a:solidFill>
                <a:schemeClr val="tx1">
                  <a:lumMod val="85000"/>
                  <a:lumOff val="15000"/>
                </a:schemeClr>
              </a:solidFill>
            </a:ln>
          </p:spPr>
          <p:txBody>
            <a:bodyPr wrap="square" rtlCol="0">
              <a:spAutoFit/>
            </a:bodyPr>
            <a:lstStyle/>
            <a:p>
              <a:pPr algn="ctr"/>
              <a:r>
                <a:rPr lang="en-ZA" sz="2400" b="1" dirty="0" smtClean="0"/>
                <a:t>TEC = PES but below REC</a:t>
              </a:r>
            </a:p>
            <a:p>
              <a:r>
                <a:rPr lang="en-ZA" sz="2400" dirty="0" smtClean="0"/>
                <a:t>Msimbazi: Improvement from B to an A would require removing existing development from the catchment</a:t>
              </a:r>
            </a:p>
          </p:txBody>
        </p:sp>
        <p:sp>
          <p:nvSpPr>
            <p:cNvPr id="48" name="Right Arrow 47"/>
            <p:cNvSpPr/>
            <p:nvPr/>
          </p:nvSpPr>
          <p:spPr>
            <a:xfrm>
              <a:off x="2535019" y="2820633"/>
              <a:ext cx="503056" cy="25863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FF0000"/>
                </a:solidFill>
              </a:endParaRPr>
            </a:p>
          </p:txBody>
        </p:sp>
      </p:grpSp>
    </p:spTree>
    <p:extLst>
      <p:ext uri="{BB962C8B-B14F-4D97-AF65-F5344CB8AC3E}">
        <p14:creationId xmlns:p14="http://schemas.microsoft.com/office/powerpoint/2010/main" val="252793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10920" b="28456"/>
          <a:stretch/>
        </p:blipFill>
        <p:spPr>
          <a:xfrm>
            <a:off x="1638299" y="2991142"/>
            <a:ext cx="6566057" cy="3368058"/>
          </a:xfrm>
          <a:prstGeom prst="rect">
            <a:avLst/>
          </a:prstGeom>
        </p:spPr>
      </p:pic>
      <p:sp>
        <p:nvSpPr>
          <p:cNvPr id="2" name="Slide Number Placeholder 1"/>
          <p:cNvSpPr>
            <a:spLocks noGrp="1"/>
          </p:cNvSpPr>
          <p:nvPr>
            <p:ph type="sldNum" sz="quarter" idx="12"/>
          </p:nvPr>
        </p:nvSpPr>
        <p:spPr/>
        <p:txBody>
          <a:body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16</a:t>
            </a:fld>
            <a:endParaRPr lang="en-US" altLang="en-US" dirty="0" smtClean="0">
              <a:solidFill>
                <a:prstClr val="black"/>
              </a:solidFill>
              <a:ea typeface="ＭＳ Ｐゴシック" pitchFamily="34" charset="-128"/>
            </a:endParaRPr>
          </a:p>
        </p:txBody>
      </p:sp>
      <p:sp>
        <p:nvSpPr>
          <p:cNvPr id="24" name="Title 1"/>
          <p:cNvSpPr txBox="1">
            <a:spLocks/>
          </p:cNvSpPr>
          <p:nvPr/>
        </p:nvSpPr>
        <p:spPr>
          <a:xfrm>
            <a:off x="1638300" y="207432"/>
            <a:ext cx="6731000" cy="541868"/>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400" b="1" dirty="0" smtClean="0"/>
              <a:t>WRC &amp; TEC IMPLICATIONS CC IUA</a:t>
            </a:r>
            <a:endParaRPr lang="en-GB" sz="2400" b="1" dirty="0">
              <a:solidFill>
                <a:srgbClr val="FF0000"/>
              </a:solidFill>
            </a:endParaRPr>
          </a:p>
        </p:txBody>
      </p:sp>
      <p:sp>
        <p:nvSpPr>
          <p:cNvPr id="16" name="TextBox 15"/>
          <p:cNvSpPr txBox="1"/>
          <p:nvPr/>
        </p:nvSpPr>
        <p:spPr>
          <a:xfrm>
            <a:off x="406400" y="635783"/>
            <a:ext cx="8737600" cy="2308324"/>
          </a:xfrm>
          <a:prstGeom prst="rect">
            <a:avLst/>
          </a:prstGeom>
          <a:solidFill>
            <a:schemeClr val="bg1"/>
          </a:solidFill>
        </p:spPr>
        <p:txBody>
          <a:bodyPr wrap="square" rtlCol="0">
            <a:spAutoFit/>
          </a:bodyPr>
          <a:lstStyle/>
          <a:p>
            <a:r>
              <a:rPr lang="en-ZA" sz="2400" dirty="0" smtClean="0">
                <a:latin typeface="+mj-lt"/>
              </a:rPr>
              <a:t>WRC III and its catchment configuration will result in:</a:t>
            </a:r>
          </a:p>
          <a:p>
            <a:pPr marL="285750" indent="-285750">
              <a:buFont typeface="Wingdings" panose="05000000000000000000" pitchFamily="2" charset="2"/>
              <a:buChar char="Ø"/>
            </a:pPr>
            <a:r>
              <a:rPr lang="en-ZA" sz="2400" dirty="0" smtClean="0">
                <a:latin typeface="+mj-lt"/>
              </a:rPr>
              <a:t>TEC = REC at 6 of the 16 estuaries, i.e., REC is met at 6 estuaries.</a:t>
            </a:r>
          </a:p>
          <a:p>
            <a:pPr marL="285750" indent="-285750">
              <a:buFont typeface="Wingdings" panose="05000000000000000000" pitchFamily="2" charset="2"/>
              <a:buChar char="Ø"/>
            </a:pPr>
            <a:r>
              <a:rPr lang="en-ZA" sz="2400" dirty="0" smtClean="0">
                <a:latin typeface="+mj-lt"/>
              </a:rPr>
              <a:t>TEC is an improvement of the PES at 4 i.e. the REC is partially met.</a:t>
            </a:r>
          </a:p>
          <a:p>
            <a:pPr marL="285750" indent="-285750">
              <a:buFont typeface="Wingdings" panose="05000000000000000000" pitchFamily="2" charset="2"/>
              <a:buChar char="Ø"/>
            </a:pPr>
            <a:r>
              <a:rPr lang="en-ZA" sz="2400" dirty="0">
                <a:latin typeface="+mj-lt"/>
              </a:rPr>
              <a:t> </a:t>
            </a:r>
            <a:r>
              <a:rPr lang="en-ZA" sz="2400" dirty="0" smtClean="0">
                <a:latin typeface="+mj-lt"/>
              </a:rPr>
              <a:t>TEC for 10 estuaries are an improvement of the PES.</a:t>
            </a:r>
          </a:p>
          <a:p>
            <a:pPr marL="285750" indent="-285750">
              <a:buFont typeface="Wingdings" panose="05000000000000000000" pitchFamily="2" charset="2"/>
              <a:buChar char="Ø"/>
            </a:pPr>
            <a:r>
              <a:rPr lang="en-ZA" sz="2400" dirty="0">
                <a:latin typeface="+mj-lt"/>
              </a:rPr>
              <a:t>TEC = PES but not REC at 4 estuaries. </a:t>
            </a:r>
          </a:p>
          <a:p>
            <a:pPr marL="285750" indent="-285750">
              <a:buFont typeface="Wingdings" panose="05000000000000000000" pitchFamily="2" charset="2"/>
              <a:buChar char="Ø"/>
            </a:pPr>
            <a:r>
              <a:rPr lang="en-ZA" sz="2400" dirty="0" smtClean="0">
                <a:latin typeface="+mj-lt"/>
              </a:rPr>
              <a:t>TEC falls within the EF zone in two estuaries.</a:t>
            </a:r>
          </a:p>
        </p:txBody>
      </p:sp>
      <p:sp>
        <p:nvSpPr>
          <p:cNvPr id="7" name="TextBox 6"/>
          <p:cNvSpPr txBox="1"/>
          <p:nvPr/>
        </p:nvSpPr>
        <p:spPr>
          <a:xfrm rot="16200000">
            <a:off x="2309439" y="3536377"/>
            <a:ext cx="1123957"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Tongati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8" name="TextBox 7"/>
          <p:cNvSpPr txBox="1"/>
          <p:nvPr/>
        </p:nvSpPr>
        <p:spPr>
          <a:xfrm rot="16200000">
            <a:off x="4105734" y="3840633"/>
            <a:ext cx="1651266"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Mbokodweni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9" name="TextBox 8"/>
          <p:cNvSpPr txBox="1"/>
          <p:nvPr/>
        </p:nvSpPr>
        <p:spPr>
          <a:xfrm rot="16200000">
            <a:off x="2679529" y="5179331"/>
            <a:ext cx="1123957"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Mdloti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10" name="TextBox 9"/>
          <p:cNvSpPr txBox="1"/>
          <p:nvPr/>
        </p:nvSpPr>
        <p:spPr>
          <a:xfrm rot="16200000">
            <a:off x="2838932" y="5298169"/>
            <a:ext cx="1500355"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Umhlanga</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11" name="TextBox 10"/>
          <p:cNvSpPr txBox="1"/>
          <p:nvPr/>
        </p:nvSpPr>
        <p:spPr>
          <a:xfrm rot="16200000">
            <a:off x="3139218" y="5393154"/>
            <a:ext cx="1500355"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uMngeni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12" name="TextBox 11"/>
          <p:cNvSpPr txBox="1"/>
          <p:nvPr/>
        </p:nvSpPr>
        <p:spPr>
          <a:xfrm rot="16200000">
            <a:off x="3493524" y="3816691"/>
            <a:ext cx="1500355"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Durban Bay</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13" name="TextBox 12"/>
          <p:cNvSpPr txBox="1"/>
          <p:nvPr/>
        </p:nvSpPr>
        <p:spPr>
          <a:xfrm rot="16200000">
            <a:off x="3852932" y="4098355"/>
            <a:ext cx="1500355"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Sipingo</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14" name="TextBox 13"/>
          <p:cNvSpPr txBox="1"/>
          <p:nvPr/>
        </p:nvSpPr>
        <p:spPr>
          <a:xfrm rot="16200000">
            <a:off x="4470435" y="3752819"/>
            <a:ext cx="1574532"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Amanzimtoti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29" name="TextBox 28"/>
          <p:cNvSpPr txBox="1"/>
          <p:nvPr/>
        </p:nvSpPr>
        <p:spPr>
          <a:xfrm rot="16200000">
            <a:off x="4784484" y="3644296"/>
            <a:ext cx="1675641"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Little Amanz</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0" name="TextBox 29"/>
          <p:cNvSpPr txBox="1"/>
          <p:nvPr/>
        </p:nvSpPr>
        <p:spPr>
          <a:xfrm rot="16200000">
            <a:off x="6427478" y="4678452"/>
            <a:ext cx="1675641"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uMkhomazi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1" name="TextBox 30"/>
          <p:cNvSpPr txBox="1"/>
          <p:nvPr/>
        </p:nvSpPr>
        <p:spPr>
          <a:xfrm rot="16200000">
            <a:off x="5111718" y="4253759"/>
            <a:ext cx="1675641"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Lovu</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2" name="TextBox 31"/>
          <p:cNvSpPr txBox="1"/>
          <p:nvPr/>
        </p:nvSpPr>
        <p:spPr>
          <a:xfrm rot="16200000">
            <a:off x="5422833" y="4205808"/>
            <a:ext cx="1675641"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Msimbazi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3" name="TextBox 32"/>
          <p:cNvSpPr txBox="1"/>
          <p:nvPr/>
        </p:nvSpPr>
        <p:spPr>
          <a:xfrm rot="16200000">
            <a:off x="5776054" y="4590638"/>
            <a:ext cx="1675641"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Umgababa</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4" name="TextBox 33"/>
          <p:cNvSpPr txBox="1"/>
          <p:nvPr/>
        </p:nvSpPr>
        <p:spPr>
          <a:xfrm rot="16200000">
            <a:off x="6104367" y="4555333"/>
            <a:ext cx="1675641"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Ngagane</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5" name="TextBox 34"/>
          <p:cNvSpPr txBox="1"/>
          <p:nvPr/>
        </p:nvSpPr>
        <p:spPr>
          <a:xfrm rot="16200000">
            <a:off x="6625032" y="4801339"/>
            <a:ext cx="1969297"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Mahlongwan</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36" name="TextBox 35"/>
          <p:cNvSpPr txBox="1"/>
          <p:nvPr/>
        </p:nvSpPr>
        <p:spPr>
          <a:xfrm rot="16200000">
            <a:off x="6948143" y="4521025"/>
            <a:ext cx="1969297"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Mahlongwa</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22" name="TextBox 21"/>
          <p:cNvSpPr txBox="1"/>
          <p:nvPr/>
        </p:nvSpPr>
        <p:spPr>
          <a:xfrm>
            <a:off x="2491539" y="5043629"/>
            <a:ext cx="647082" cy="369332"/>
          </a:xfrm>
          <a:prstGeom prst="rect">
            <a:avLst/>
          </a:prstGeom>
          <a:noFill/>
        </p:spPr>
        <p:txBody>
          <a:bodyPr wrap="square" rtlCol="0">
            <a:spAutoFit/>
          </a:bodyPr>
          <a:lstStyle/>
          <a:p>
            <a:r>
              <a:rPr lang="en-ZA" dirty="0" smtClean="0">
                <a:solidFill>
                  <a:srgbClr val="00B050"/>
                </a:solidFill>
                <a:latin typeface="Aharoni" panose="02010803020104030203" pitchFamily="2" charset="-79"/>
                <a:cs typeface="Aharoni" panose="02010803020104030203" pitchFamily="2" charset="-79"/>
              </a:rPr>
              <a:t>PES</a:t>
            </a:r>
            <a:endParaRPr lang="en-ZA" dirty="0">
              <a:solidFill>
                <a:srgbClr val="00B050"/>
              </a:solidFill>
              <a:latin typeface="Aharoni" panose="02010803020104030203" pitchFamily="2" charset="-79"/>
              <a:cs typeface="Aharoni" panose="02010803020104030203" pitchFamily="2" charset="-79"/>
            </a:endParaRPr>
          </a:p>
        </p:txBody>
      </p:sp>
      <p:sp>
        <p:nvSpPr>
          <p:cNvPr id="23" name="TextBox 22"/>
          <p:cNvSpPr txBox="1"/>
          <p:nvPr/>
        </p:nvSpPr>
        <p:spPr>
          <a:xfrm>
            <a:off x="2513379" y="4392344"/>
            <a:ext cx="647082" cy="369332"/>
          </a:xfrm>
          <a:prstGeom prst="rect">
            <a:avLst/>
          </a:prstGeom>
          <a:noFill/>
        </p:spPr>
        <p:txBody>
          <a:bodyPr wrap="square" rtlCol="0">
            <a:spAutoFit/>
          </a:bodyPr>
          <a:lstStyle/>
          <a:p>
            <a:r>
              <a:rPr lang="en-ZA" dirty="0" smtClean="0">
                <a:solidFill>
                  <a:srgbClr val="00B0F0"/>
                </a:solidFill>
                <a:latin typeface="Aharoni" panose="02010803020104030203" pitchFamily="2" charset="-79"/>
                <a:cs typeface="Aharoni" panose="02010803020104030203" pitchFamily="2" charset="-79"/>
              </a:rPr>
              <a:t>REC</a:t>
            </a:r>
            <a:endParaRPr lang="en-ZA" dirty="0">
              <a:solidFill>
                <a:srgbClr val="00B0F0"/>
              </a:solidFill>
              <a:latin typeface="Aharoni" panose="02010803020104030203" pitchFamily="2" charset="-79"/>
              <a:cs typeface="Aharoni" panose="02010803020104030203" pitchFamily="2" charset="-79"/>
            </a:endParaRPr>
          </a:p>
        </p:txBody>
      </p:sp>
      <p:sp>
        <p:nvSpPr>
          <p:cNvPr id="25" name="TextBox 24"/>
          <p:cNvSpPr txBox="1"/>
          <p:nvPr/>
        </p:nvSpPr>
        <p:spPr>
          <a:xfrm>
            <a:off x="2526284" y="4650322"/>
            <a:ext cx="647082" cy="369332"/>
          </a:xfrm>
          <a:prstGeom prst="rect">
            <a:avLst/>
          </a:prstGeom>
          <a:noFill/>
        </p:spPr>
        <p:txBody>
          <a:bodyPr wrap="square" rtlCol="0">
            <a:spAutoFit/>
          </a:bodyPr>
          <a:lstStyle/>
          <a:p>
            <a:r>
              <a:rPr lang="en-ZA" dirty="0" smtClean="0">
                <a:solidFill>
                  <a:srgbClr val="FF0000"/>
                </a:solidFill>
                <a:latin typeface="Aharoni" panose="02010803020104030203" pitchFamily="2" charset="-79"/>
                <a:cs typeface="Aharoni" panose="02010803020104030203" pitchFamily="2" charset="-79"/>
              </a:rPr>
              <a:t>TEC</a:t>
            </a:r>
            <a:endParaRPr lang="en-ZA" dirty="0">
              <a:solidFill>
                <a:srgbClr val="FF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047493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17</a:t>
            </a:fld>
            <a:endParaRPr lang="en-US" altLang="en-US" dirty="0" smtClean="0">
              <a:solidFill>
                <a:prstClr val="black"/>
              </a:solidFill>
              <a:ea typeface="ＭＳ Ｐゴシック" pitchFamily="34" charset="-128"/>
            </a:endParaRPr>
          </a:p>
        </p:txBody>
      </p:sp>
      <p:sp>
        <p:nvSpPr>
          <p:cNvPr id="24" name="Title 1"/>
          <p:cNvSpPr txBox="1">
            <a:spLocks/>
          </p:cNvSpPr>
          <p:nvPr/>
        </p:nvSpPr>
        <p:spPr>
          <a:xfrm>
            <a:off x="1778000" y="32989"/>
            <a:ext cx="6731000" cy="541868"/>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400" b="1" dirty="0" smtClean="0"/>
              <a:t>WRC &amp; TEC IMPLICATIONS</a:t>
            </a:r>
            <a:endParaRPr lang="en-GB" sz="2400" b="1" dirty="0">
              <a:solidFill>
                <a:srgbClr val="FF0000"/>
              </a:solidFill>
            </a:endParaRPr>
          </a:p>
        </p:txBody>
      </p:sp>
      <p:sp>
        <p:nvSpPr>
          <p:cNvPr id="16" name="TextBox 15"/>
          <p:cNvSpPr txBox="1"/>
          <p:nvPr/>
        </p:nvSpPr>
        <p:spPr>
          <a:xfrm>
            <a:off x="1569156" y="510286"/>
            <a:ext cx="7574844" cy="5262979"/>
          </a:xfrm>
          <a:prstGeom prst="rect">
            <a:avLst/>
          </a:prstGeom>
          <a:solidFill>
            <a:schemeClr val="bg1"/>
          </a:solidFill>
        </p:spPr>
        <p:txBody>
          <a:bodyPr wrap="square" rtlCol="0">
            <a:spAutoFit/>
          </a:bodyPr>
          <a:lstStyle/>
          <a:p>
            <a:r>
              <a:rPr lang="en-ZA" sz="2400" dirty="0" smtClean="0"/>
              <a:t>Note:  Scenario </a:t>
            </a:r>
            <a:r>
              <a:rPr lang="en-ZA" sz="2400" dirty="0"/>
              <a:t>C and D indicated as preferred scenarios at all estuaries except for </a:t>
            </a:r>
            <a:r>
              <a:rPr lang="en-ZA" sz="2400" dirty="0" smtClean="0"/>
              <a:t>uMdloti </a:t>
            </a:r>
            <a:r>
              <a:rPr lang="en-ZA" sz="2400" dirty="0"/>
              <a:t>and Tongati.  Scenario Gi (optimised for uMdloti and Tongati)</a:t>
            </a:r>
          </a:p>
          <a:p>
            <a:endParaRPr lang="en-ZA" sz="2400" dirty="0">
              <a:latin typeface="+mj-lt"/>
            </a:endParaRPr>
          </a:p>
          <a:p>
            <a:pPr marL="285750" indent="-285750">
              <a:buFont typeface="Wingdings" panose="05000000000000000000" pitchFamily="2" charset="2"/>
              <a:buChar char="Ø"/>
            </a:pPr>
            <a:r>
              <a:rPr lang="en-ZA" sz="2400" dirty="0" smtClean="0">
                <a:latin typeface="+mj-lt"/>
              </a:rPr>
              <a:t>Non-flow related measures must be applied to achieve the TEC at the Umhlanga, uMngeni, Amansimtoti, Mahlongwana and Mhlongwa estuaries</a:t>
            </a:r>
          </a:p>
          <a:p>
            <a:pPr marL="285750" indent="-285750">
              <a:buFont typeface="Wingdings" panose="05000000000000000000" pitchFamily="2" charset="2"/>
              <a:buChar char="Ø"/>
            </a:pPr>
            <a:endParaRPr lang="en-ZA" sz="2400" dirty="0">
              <a:latin typeface="+mj-lt"/>
            </a:endParaRPr>
          </a:p>
          <a:p>
            <a:pPr marL="285750" indent="-285750">
              <a:buFont typeface="Wingdings" panose="05000000000000000000" pitchFamily="2" charset="2"/>
              <a:buChar char="Ø"/>
            </a:pPr>
            <a:r>
              <a:rPr lang="en-ZA" sz="2400" dirty="0" smtClean="0">
                <a:latin typeface="+mj-lt"/>
              </a:rPr>
              <a:t>EWR must be implemented at uMngeni and pumping scheme operated for Umhlanga</a:t>
            </a:r>
          </a:p>
          <a:p>
            <a:endParaRPr lang="en-ZA" sz="2400" dirty="0">
              <a:latin typeface="+mj-lt"/>
            </a:endParaRPr>
          </a:p>
          <a:p>
            <a:pPr marL="342900" indent="-342900">
              <a:buFont typeface="Wingdings" panose="05000000000000000000" pitchFamily="2" charset="2"/>
              <a:buChar char="Ø"/>
            </a:pPr>
            <a:r>
              <a:rPr lang="en-ZA" sz="2400" dirty="0" smtClean="0">
                <a:latin typeface="+mj-lt"/>
              </a:rPr>
              <a:t>Mkomazi:  No further waste into estuary. The proposed Smithfield Dam with appropriate operating rule will comply to the TEC.  </a:t>
            </a:r>
          </a:p>
        </p:txBody>
      </p:sp>
    </p:spTree>
    <p:extLst>
      <p:ext uri="{BB962C8B-B14F-4D97-AF65-F5344CB8AC3E}">
        <p14:creationId xmlns:p14="http://schemas.microsoft.com/office/powerpoint/2010/main" val="1435491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18</a:t>
            </a:fld>
            <a:endParaRPr lang="en-US" altLang="en-US" dirty="0" smtClean="0">
              <a:solidFill>
                <a:prstClr val="black"/>
              </a:solidFill>
              <a:ea typeface="ＭＳ Ｐゴシック" pitchFamily="34" charset="-128"/>
            </a:endParaRPr>
          </a:p>
        </p:txBody>
      </p:sp>
      <p:sp>
        <p:nvSpPr>
          <p:cNvPr id="24" name="Title 1"/>
          <p:cNvSpPr txBox="1">
            <a:spLocks/>
          </p:cNvSpPr>
          <p:nvPr/>
        </p:nvSpPr>
        <p:spPr>
          <a:xfrm>
            <a:off x="1778000" y="32989"/>
            <a:ext cx="6731000" cy="541868"/>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400" b="1" dirty="0" smtClean="0"/>
              <a:t>WRC &amp; TEC IMPLICATIONS</a:t>
            </a:r>
            <a:endParaRPr lang="en-GB" sz="2400" b="1" dirty="0">
              <a:solidFill>
                <a:srgbClr val="FF0000"/>
              </a:solidFill>
            </a:endParaRPr>
          </a:p>
        </p:txBody>
      </p:sp>
      <p:sp>
        <p:nvSpPr>
          <p:cNvPr id="16" name="TextBox 15"/>
          <p:cNvSpPr txBox="1"/>
          <p:nvPr/>
        </p:nvSpPr>
        <p:spPr>
          <a:xfrm>
            <a:off x="575733" y="574857"/>
            <a:ext cx="8568267" cy="5632311"/>
          </a:xfrm>
          <a:prstGeom prst="rect">
            <a:avLst/>
          </a:prstGeom>
          <a:solidFill>
            <a:schemeClr val="bg1"/>
          </a:solidFill>
        </p:spPr>
        <p:txBody>
          <a:bodyPr wrap="square" rtlCol="0">
            <a:spAutoFit/>
          </a:bodyPr>
          <a:lstStyle/>
          <a:p>
            <a:pPr marL="285750" indent="-285750">
              <a:buFont typeface="Wingdings" panose="05000000000000000000" pitchFamily="2" charset="2"/>
              <a:buChar char="Ø"/>
            </a:pPr>
            <a:r>
              <a:rPr lang="en-ZA" sz="2400" dirty="0" smtClean="0">
                <a:latin typeface="+mj-lt"/>
              </a:rPr>
              <a:t>Little Amanzimtoti &amp; Mbokodweni: Cost significant to be improved</a:t>
            </a:r>
            <a:r>
              <a:rPr lang="en-ZA" sz="2400" dirty="0">
                <a:latin typeface="+mj-lt"/>
              </a:rPr>
              <a:t> </a:t>
            </a:r>
            <a:r>
              <a:rPr lang="en-ZA" sz="2400" dirty="0" smtClean="0">
                <a:latin typeface="+mj-lt"/>
              </a:rPr>
              <a:t>and low importance. Further waste can be accommodated, but estuaries must not become health hazards.</a:t>
            </a:r>
          </a:p>
          <a:p>
            <a:pPr marL="285750" indent="-285750">
              <a:buFont typeface="Wingdings" panose="05000000000000000000" pitchFamily="2" charset="2"/>
              <a:buChar char="Ø"/>
            </a:pPr>
            <a:endParaRPr lang="en-ZA" sz="2400" dirty="0" smtClean="0">
              <a:latin typeface="+mj-lt"/>
            </a:endParaRPr>
          </a:p>
          <a:p>
            <a:pPr marL="285750" indent="-285750">
              <a:buFont typeface="Wingdings" panose="05000000000000000000" pitchFamily="2" charset="2"/>
              <a:buChar char="Ø"/>
            </a:pPr>
            <a:r>
              <a:rPr lang="en-ZA" sz="2400" dirty="0" smtClean="0">
                <a:latin typeface="+mj-lt"/>
              </a:rPr>
              <a:t>uMngeni: EWR must be implemented as well as other recommended interventions</a:t>
            </a:r>
          </a:p>
          <a:p>
            <a:pPr marL="285750" indent="-285750">
              <a:buFont typeface="Wingdings" panose="05000000000000000000" pitchFamily="2" charset="2"/>
              <a:buChar char="Ø"/>
            </a:pPr>
            <a:endParaRPr lang="en-ZA" sz="2400" dirty="0">
              <a:latin typeface="+mj-lt"/>
            </a:endParaRPr>
          </a:p>
          <a:p>
            <a:pPr marL="285750" indent="-285750">
              <a:buFont typeface="Wingdings" panose="05000000000000000000" pitchFamily="2" charset="2"/>
              <a:buChar char="Ø"/>
            </a:pPr>
            <a:r>
              <a:rPr lang="en-ZA" sz="2400" dirty="0" smtClean="0">
                <a:latin typeface="+mj-lt"/>
              </a:rPr>
              <a:t>Mdloti: Increased wastewater can be discharged in estuary towards the point where it starts degrading.  In the short term, it the TEC may drop while Hazelmere Dam is being raised and fully utilised and the long term TEC achieved. (EG Sc Gi)</a:t>
            </a:r>
          </a:p>
          <a:p>
            <a:pPr marL="285750" indent="-285750">
              <a:buFont typeface="Wingdings" panose="05000000000000000000" pitchFamily="2" charset="2"/>
              <a:buChar char="Ø"/>
            </a:pPr>
            <a:endParaRPr lang="en-ZA" sz="2400" dirty="0">
              <a:latin typeface="+mj-lt"/>
            </a:endParaRPr>
          </a:p>
          <a:p>
            <a:pPr marL="285750" indent="-285750">
              <a:buFont typeface="Wingdings" panose="05000000000000000000" pitchFamily="2" charset="2"/>
              <a:buChar char="Ø"/>
            </a:pPr>
            <a:r>
              <a:rPr lang="en-ZA" sz="2400" dirty="0" smtClean="0">
                <a:latin typeface="+mj-lt"/>
              </a:rPr>
              <a:t>uThonghati: Re-use all wastewater (via Hazelmere) (long term – will meet TEC).  In the short term, allow further discharge (E) category. (Eg, Sc Gi)</a:t>
            </a:r>
          </a:p>
        </p:txBody>
      </p:sp>
    </p:spTree>
    <p:extLst>
      <p:ext uri="{BB962C8B-B14F-4D97-AF65-F5344CB8AC3E}">
        <p14:creationId xmlns:p14="http://schemas.microsoft.com/office/powerpoint/2010/main" val="4059265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19</a:t>
            </a:fld>
            <a:endParaRPr lang="en-US" altLang="en-US" dirty="0" smtClean="0">
              <a:solidFill>
                <a:prstClr val="black"/>
              </a:solidFill>
              <a:ea typeface="ＭＳ Ｐゴシック" pitchFamily="34" charset="-128"/>
            </a:endParaRPr>
          </a:p>
        </p:txBody>
      </p:sp>
      <p:sp>
        <p:nvSpPr>
          <p:cNvPr id="24" name="Title 1"/>
          <p:cNvSpPr txBox="1">
            <a:spLocks/>
          </p:cNvSpPr>
          <p:nvPr/>
        </p:nvSpPr>
        <p:spPr>
          <a:xfrm>
            <a:off x="1778000" y="32989"/>
            <a:ext cx="6731000" cy="541868"/>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400" b="1" dirty="0" smtClean="0"/>
              <a:t>WRC &amp; TEC implications</a:t>
            </a:r>
            <a:endParaRPr lang="en-GB" sz="2400" b="1" dirty="0">
              <a:solidFill>
                <a:srgbClr val="FF0000"/>
              </a:solidFill>
            </a:endParaRPr>
          </a:p>
        </p:txBody>
      </p:sp>
      <p:sp>
        <p:nvSpPr>
          <p:cNvPr id="16" name="TextBox 15"/>
          <p:cNvSpPr txBox="1"/>
          <p:nvPr/>
        </p:nvSpPr>
        <p:spPr>
          <a:xfrm>
            <a:off x="1569156" y="574857"/>
            <a:ext cx="7574844" cy="4093428"/>
          </a:xfrm>
          <a:prstGeom prst="rect">
            <a:avLst/>
          </a:prstGeom>
          <a:solidFill>
            <a:schemeClr val="bg1"/>
          </a:solidFill>
        </p:spPr>
        <p:txBody>
          <a:bodyPr wrap="square" rtlCol="0">
            <a:spAutoFit/>
          </a:bodyPr>
          <a:lstStyle/>
          <a:p>
            <a:r>
              <a:rPr lang="en-ZA" sz="2400" dirty="0" smtClean="0">
                <a:latin typeface="+mj-lt"/>
              </a:rPr>
              <a:t>In Summary:</a:t>
            </a:r>
          </a:p>
          <a:p>
            <a:pPr marL="342900" indent="-342900">
              <a:spcAft>
                <a:spcPts val="1200"/>
              </a:spcAft>
              <a:buFont typeface="Wingdings" panose="05000000000000000000" pitchFamily="2" charset="2"/>
              <a:buChar char="Ø"/>
            </a:pPr>
            <a:r>
              <a:rPr lang="en-ZA" sz="2400" dirty="0" smtClean="0">
                <a:latin typeface="+mj-lt"/>
              </a:rPr>
              <a:t>The WRC associated with the REC is also the recommended WRC of a III.  </a:t>
            </a:r>
          </a:p>
          <a:p>
            <a:pPr marL="342900" indent="-342900">
              <a:spcAft>
                <a:spcPts val="1200"/>
              </a:spcAft>
              <a:buFont typeface="Wingdings" panose="05000000000000000000" pitchFamily="2" charset="2"/>
              <a:buChar char="Ø"/>
            </a:pPr>
            <a:r>
              <a:rPr lang="en-ZA" sz="2400" dirty="0" smtClean="0">
                <a:latin typeface="+mj-lt"/>
              </a:rPr>
              <a:t>The WRC under current conditions do not comply to a WRC III due to the large areas in a category below a D.  </a:t>
            </a:r>
          </a:p>
          <a:p>
            <a:pPr marL="342900" indent="-342900">
              <a:spcAft>
                <a:spcPts val="1200"/>
              </a:spcAft>
              <a:buFont typeface="Wingdings" panose="05000000000000000000" pitchFamily="2" charset="2"/>
              <a:buChar char="Ø"/>
            </a:pPr>
            <a:r>
              <a:rPr lang="en-ZA" sz="2400" dirty="0" smtClean="0">
                <a:latin typeface="+mj-lt"/>
              </a:rPr>
              <a:t>The WRC of a III can be achieved through the recommendations summarised in previous slides and it is especially important that a large estuary such as the uMngeni achieves the TEC.  If not, the WRC will not be met. </a:t>
            </a:r>
          </a:p>
        </p:txBody>
      </p:sp>
    </p:spTree>
    <p:extLst>
      <p:ext uri="{BB962C8B-B14F-4D97-AF65-F5344CB8AC3E}">
        <p14:creationId xmlns:p14="http://schemas.microsoft.com/office/powerpoint/2010/main" val="3501860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2</a:t>
            </a:fld>
            <a:endParaRPr lang="en-US" altLang="en-US" dirty="0" smtClean="0">
              <a:solidFill>
                <a:prstClr val="black"/>
              </a:solidFill>
              <a:ea typeface="ＭＳ Ｐゴシック" pitchFamily="34" charset="-128"/>
            </a:endParaRPr>
          </a:p>
        </p:txBody>
      </p:sp>
      <p:sp>
        <p:nvSpPr>
          <p:cNvPr id="4" name="TextBox 3"/>
          <p:cNvSpPr txBox="1"/>
          <p:nvPr/>
        </p:nvSpPr>
        <p:spPr>
          <a:xfrm>
            <a:off x="383822" y="169333"/>
            <a:ext cx="8647290" cy="461665"/>
          </a:xfrm>
          <a:prstGeom prst="rect">
            <a:avLst/>
          </a:prstGeom>
          <a:solidFill>
            <a:schemeClr val="bg1"/>
          </a:solidFill>
        </p:spPr>
        <p:txBody>
          <a:bodyPr wrap="square" rtlCol="0">
            <a:spAutoFit/>
          </a:bodyPr>
          <a:lstStyle/>
          <a:p>
            <a:pPr algn="ctr"/>
            <a:r>
              <a:rPr lang="en-ZA" sz="2400" b="1" dirty="0" smtClean="0">
                <a:latin typeface="Futura Md BT" panose="020B0602020204020303" pitchFamily="34" charset="0"/>
              </a:rPr>
              <a:t>WHAT IS A TARGET ECOLOGICAL CATEGORY?</a:t>
            </a:r>
          </a:p>
        </p:txBody>
      </p:sp>
      <p:sp>
        <p:nvSpPr>
          <p:cNvPr id="5" name="TextBox 4"/>
          <p:cNvSpPr txBox="1"/>
          <p:nvPr/>
        </p:nvSpPr>
        <p:spPr>
          <a:xfrm>
            <a:off x="383821" y="848840"/>
            <a:ext cx="8544047" cy="5663089"/>
          </a:xfrm>
          <a:prstGeom prst="rect">
            <a:avLst/>
          </a:prstGeom>
          <a:solidFill>
            <a:schemeClr val="bg1"/>
          </a:solidFill>
        </p:spPr>
        <p:txBody>
          <a:bodyPr wrap="square" rtlCol="0">
            <a:spAutoFit/>
          </a:bodyPr>
          <a:lstStyle/>
          <a:p>
            <a:pPr marL="342900" indent="-342900">
              <a:spcAft>
                <a:spcPts val="1200"/>
              </a:spcAft>
              <a:buFont typeface="Wingdings" panose="05000000000000000000" pitchFamily="2" charset="2"/>
              <a:buChar char="Ø"/>
            </a:pPr>
            <a:r>
              <a:rPr lang="en-ZA" sz="2400" dirty="0" smtClean="0">
                <a:latin typeface="Futura Md BT" panose="020B0602020204020303" pitchFamily="34" charset="0"/>
              </a:rPr>
              <a:t>Each IUA is allocated a Water Resource Class and a catchment configuration.</a:t>
            </a:r>
          </a:p>
          <a:p>
            <a:pPr marL="342900" indent="-342900">
              <a:spcAft>
                <a:spcPts val="1200"/>
              </a:spcAft>
              <a:buFont typeface="Wingdings" panose="05000000000000000000" pitchFamily="2" charset="2"/>
              <a:buChar char="Ø"/>
            </a:pPr>
            <a:r>
              <a:rPr lang="en-ZA" sz="2400" dirty="0" smtClean="0">
                <a:latin typeface="Futura Md BT" panose="020B0602020204020303" pitchFamily="34" charset="0"/>
              </a:rPr>
              <a:t>Catchment Configuration: Consist of biophysical nodes (which can be estuaries) and its Ecological Categories.</a:t>
            </a:r>
          </a:p>
          <a:p>
            <a:pPr marL="342900" indent="-342900">
              <a:spcAft>
                <a:spcPts val="1200"/>
              </a:spcAft>
              <a:buFont typeface="Wingdings" panose="05000000000000000000" pitchFamily="2" charset="2"/>
              <a:buChar char="Ø"/>
            </a:pPr>
            <a:r>
              <a:rPr lang="en-ZA" sz="2400" dirty="0" smtClean="0">
                <a:latin typeface="Futura Md BT" panose="020B0602020204020303" pitchFamily="34" charset="0"/>
              </a:rPr>
              <a:t>These Ecological Categories, could be the PES, the REC of any other category and is referred to as the Target Ecological Category (TEC).</a:t>
            </a:r>
          </a:p>
          <a:p>
            <a:pPr marL="342900" indent="-342900">
              <a:spcAft>
                <a:spcPts val="1200"/>
              </a:spcAft>
              <a:buFont typeface="Wingdings" panose="05000000000000000000" pitchFamily="2" charset="2"/>
              <a:buChar char="Ø"/>
            </a:pPr>
            <a:r>
              <a:rPr lang="en-ZA" sz="2400" dirty="0" smtClean="0">
                <a:latin typeface="Futura Md BT" panose="020B0602020204020303" pitchFamily="34" charset="0"/>
              </a:rPr>
              <a:t>As a starting point, the TEC will strive to = the REC.</a:t>
            </a:r>
          </a:p>
          <a:p>
            <a:pPr marL="342900" indent="-342900">
              <a:spcAft>
                <a:spcPts val="1200"/>
              </a:spcAft>
              <a:buFont typeface="Wingdings" panose="05000000000000000000" pitchFamily="2" charset="2"/>
              <a:buChar char="Ø"/>
            </a:pPr>
            <a:r>
              <a:rPr lang="en-ZA" sz="2400" dirty="0" smtClean="0">
                <a:latin typeface="Futura Md BT" panose="020B0602020204020303" pitchFamily="34" charset="0"/>
              </a:rPr>
              <a:t>But classification is a balance between protection and use and therefore the TEC may be different than the REC depending on the implications of meeting the REC.</a:t>
            </a:r>
          </a:p>
        </p:txBody>
      </p:sp>
    </p:spTree>
    <p:extLst>
      <p:ext uri="{BB962C8B-B14F-4D97-AF65-F5344CB8AC3E}">
        <p14:creationId xmlns:p14="http://schemas.microsoft.com/office/powerpoint/2010/main" val="3151139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20</a:t>
            </a:fld>
            <a:endParaRPr lang="en-US" altLang="en-US" dirty="0" smtClean="0">
              <a:solidFill>
                <a:prstClr val="black"/>
              </a:solidFill>
              <a:ea typeface="ＭＳ Ｐゴシック" pitchFamily="34" charset="-128"/>
            </a:endParaRPr>
          </a:p>
        </p:txBody>
      </p:sp>
      <p:sp>
        <p:nvSpPr>
          <p:cNvPr id="3" name="Title 1"/>
          <p:cNvSpPr txBox="1">
            <a:spLocks/>
          </p:cNvSpPr>
          <p:nvPr/>
        </p:nvSpPr>
        <p:spPr>
          <a:xfrm>
            <a:off x="1600200" y="1192921"/>
            <a:ext cx="7404100" cy="541868"/>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3600" b="1" dirty="0" smtClean="0">
                <a:latin typeface="Futura Md BT" panose="020B0602020204020303" pitchFamily="34" charset="0"/>
              </a:rPr>
              <a:t>DRAFT WRC &amp; CATCHMENT CONFIGURATION</a:t>
            </a:r>
          </a:p>
          <a:p>
            <a:endParaRPr lang="en-GB" sz="3600" b="1" dirty="0">
              <a:latin typeface="Futura Md BT" panose="020B0602020204020303" pitchFamily="34" charset="0"/>
            </a:endParaRPr>
          </a:p>
          <a:p>
            <a:r>
              <a:rPr lang="en-GB" sz="3600" b="1" dirty="0" smtClean="0">
                <a:latin typeface="Futura Md BT" panose="020B0602020204020303" pitchFamily="34" charset="0"/>
              </a:rPr>
              <a:t>SOUTHERN CLUSTER IUA</a:t>
            </a:r>
            <a:endParaRPr lang="en-GB" sz="3600" b="1" dirty="0">
              <a:solidFill>
                <a:srgbClr val="FF0000"/>
              </a:solidFill>
              <a:latin typeface="Futura Md BT" panose="020B0602020204020303" pitchFamily="34" charset="0"/>
            </a:endParaRPr>
          </a:p>
        </p:txBody>
      </p:sp>
    </p:spTree>
    <p:extLst>
      <p:ext uri="{BB962C8B-B14F-4D97-AF65-F5344CB8AC3E}">
        <p14:creationId xmlns:p14="http://schemas.microsoft.com/office/powerpoint/2010/main" val="3629372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21</a:t>
            </a:fld>
            <a:endParaRPr lang="en-US" altLang="en-US" dirty="0" smtClean="0">
              <a:solidFill>
                <a:prstClr val="black"/>
              </a:solidFill>
              <a:ea typeface="ＭＳ Ｐゴシック" pitchFamily="34" charset="-128"/>
            </a:endParaRPr>
          </a:p>
        </p:txBody>
      </p:sp>
      <p:grpSp>
        <p:nvGrpSpPr>
          <p:cNvPr id="16" name="Group 15"/>
          <p:cNvGrpSpPr/>
          <p:nvPr/>
        </p:nvGrpSpPr>
        <p:grpSpPr>
          <a:xfrm>
            <a:off x="0" y="3319686"/>
            <a:ext cx="9042400" cy="3156239"/>
            <a:chOff x="0" y="3319686"/>
            <a:chExt cx="9042400" cy="3156239"/>
          </a:xfrm>
        </p:grpSpPr>
        <p:pic>
          <p:nvPicPr>
            <p:cNvPr id="3" name="Picture 2"/>
            <p:cNvPicPr>
              <a:picLocks noChangeAspect="1"/>
            </p:cNvPicPr>
            <p:nvPr/>
          </p:nvPicPr>
          <p:blipFill rotWithShape="1">
            <a:blip r:embed="rId2"/>
            <a:srcRect l="1" t="1897" r="8491" b="29766"/>
            <a:stretch/>
          </p:blipFill>
          <p:spPr>
            <a:xfrm>
              <a:off x="0" y="3319686"/>
              <a:ext cx="9042400" cy="3156239"/>
            </a:xfrm>
            <a:prstGeom prst="rect">
              <a:avLst/>
            </a:prstGeom>
          </p:spPr>
        </p:pic>
        <p:grpSp>
          <p:nvGrpSpPr>
            <p:cNvPr id="4" name="Group 3"/>
            <p:cNvGrpSpPr/>
            <p:nvPr/>
          </p:nvGrpSpPr>
          <p:grpSpPr>
            <a:xfrm>
              <a:off x="578429" y="3888371"/>
              <a:ext cx="8319104" cy="2587553"/>
              <a:chOff x="578429" y="3888371"/>
              <a:chExt cx="8319104" cy="2587553"/>
            </a:xfrm>
          </p:grpSpPr>
          <p:sp>
            <p:nvSpPr>
              <p:cNvPr id="5" name="TextBox 4"/>
              <p:cNvSpPr txBox="1"/>
              <p:nvPr/>
            </p:nvSpPr>
            <p:spPr>
              <a:xfrm rot="5400000">
                <a:off x="1065582" y="4942466"/>
                <a:ext cx="1018098"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Boboyi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6" name="TextBox 5"/>
              <p:cNvSpPr txBox="1"/>
              <p:nvPr/>
            </p:nvSpPr>
            <p:spPr>
              <a:xfrm rot="5400000">
                <a:off x="1634332" y="5364246"/>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Mhlangeni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7" name="TextBox 6"/>
              <p:cNvSpPr txBox="1"/>
              <p:nvPr/>
            </p:nvSpPr>
            <p:spPr>
              <a:xfrm rot="5400000">
                <a:off x="1972885" y="5149035"/>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Vungu</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8" name="TextBox 7"/>
              <p:cNvSpPr txBox="1"/>
              <p:nvPr/>
            </p:nvSpPr>
            <p:spPr>
              <a:xfrm rot="5400000">
                <a:off x="6182269" y="4973300"/>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Tongazi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9" name="TextBox 8"/>
              <p:cNvSpPr txBox="1"/>
              <p:nvPr/>
            </p:nvSpPr>
            <p:spPr>
              <a:xfrm rot="5400000">
                <a:off x="7493226" y="4942466"/>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Zolwane</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10" name="TextBox 9"/>
              <p:cNvSpPr txBox="1"/>
              <p:nvPr/>
            </p:nvSpPr>
            <p:spPr>
              <a:xfrm rot="5400000">
                <a:off x="2427582" y="4556915"/>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Kongweni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11" name="TextBox 10"/>
              <p:cNvSpPr txBox="1"/>
              <p:nvPr/>
            </p:nvSpPr>
            <p:spPr>
              <a:xfrm rot="5400000">
                <a:off x="3709947" y="5350053"/>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Mvutshini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12" name="TextBox 11"/>
              <p:cNvSpPr txBox="1"/>
              <p:nvPr/>
            </p:nvSpPr>
            <p:spPr>
              <a:xfrm rot="5400000">
                <a:off x="5400720" y="5172796"/>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Mpenjati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13" name="TextBox 12"/>
              <p:cNvSpPr txBox="1"/>
              <p:nvPr/>
            </p:nvSpPr>
            <p:spPr>
              <a:xfrm rot="5400000">
                <a:off x="398256" y="4776658"/>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Mbango</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14" name="TextBox 13"/>
              <p:cNvSpPr txBox="1"/>
              <p:nvPr/>
            </p:nvSpPr>
            <p:spPr>
              <a:xfrm rot="5400000">
                <a:off x="142606" y="5381759"/>
                <a:ext cx="1210199"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Mzimkulu</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15" name="TextBox 14"/>
              <p:cNvSpPr txBox="1"/>
              <p:nvPr/>
            </p:nvSpPr>
            <p:spPr>
              <a:xfrm rot="5400000">
                <a:off x="1456812" y="4615271"/>
                <a:ext cx="1018098"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Zotsha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17" name="TextBox 16"/>
              <p:cNvSpPr txBox="1"/>
              <p:nvPr/>
            </p:nvSpPr>
            <p:spPr>
              <a:xfrm rot="5400000">
                <a:off x="2928398" y="5315723"/>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Uvuzana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18" name="TextBox 17"/>
              <p:cNvSpPr txBox="1"/>
              <p:nvPr/>
            </p:nvSpPr>
            <p:spPr>
              <a:xfrm rot="5400000">
                <a:off x="3281817" y="5399886"/>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Bilanhlolo</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19" name="TextBox 18"/>
              <p:cNvSpPr txBox="1"/>
              <p:nvPr/>
            </p:nvSpPr>
            <p:spPr>
              <a:xfrm rot="5400000">
                <a:off x="4159958" y="4952496"/>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Mbizana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20" name="TextBox 19"/>
              <p:cNvSpPr txBox="1"/>
              <p:nvPr/>
            </p:nvSpPr>
            <p:spPr>
              <a:xfrm rot="5400000">
                <a:off x="4488240" y="5315222"/>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Kaba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21" name="TextBox 20"/>
              <p:cNvSpPr txBox="1"/>
              <p:nvPr/>
            </p:nvSpPr>
            <p:spPr>
              <a:xfrm rot="5400000">
                <a:off x="4919113" y="5423296"/>
                <a:ext cx="1766703"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Umhlangankulu</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22" name="TextBox 21"/>
              <p:cNvSpPr txBox="1"/>
              <p:nvPr/>
            </p:nvSpPr>
            <p:spPr>
              <a:xfrm rot="5400000">
                <a:off x="5729001" y="4876765"/>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Kandandhlovu</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23" name="TextBox 22"/>
              <p:cNvSpPr txBox="1"/>
              <p:nvPr/>
            </p:nvSpPr>
            <p:spPr>
              <a:xfrm rot="5400000">
                <a:off x="6583235" y="4782310"/>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Ku-Boboyi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24" name="TextBox 23"/>
              <p:cNvSpPr txBox="1"/>
              <p:nvPr/>
            </p:nvSpPr>
            <p:spPr>
              <a:xfrm rot="5400000">
                <a:off x="7011365" y="5364247"/>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Sandlundlu</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25" name="TextBox 24"/>
              <p:cNvSpPr txBox="1"/>
              <p:nvPr/>
            </p:nvSpPr>
            <p:spPr>
              <a:xfrm rot="5400000">
                <a:off x="7890435" y="4703834"/>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Mtamvuna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grpSp>
      </p:grpSp>
      <p:sp>
        <p:nvSpPr>
          <p:cNvPr id="49" name="Title 1"/>
          <p:cNvSpPr txBox="1">
            <a:spLocks/>
          </p:cNvSpPr>
          <p:nvPr/>
        </p:nvSpPr>
        <p:spPr>
          <a:xfrm>
            <a:off x="1796584" y="40438"/>
            <a:ext cx="5108223" cy="344335"/>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000" b="1" dirty="0" smtClean="0"/>
              <a:t>DRAFT WRC: SC.1 IUA – CLASS I</a:t>
            </a:r>
            <a:endParaRPr lang="en-GB" sz="2000" b="1" dirty="0"/>
          </a:p>
        </p:txBody>
      </p:sp>
      <p:sp>
        <p:nvSpPr>
          <p:cNvPr id="53" name="Rectangle 52"/>
          <p:cNvSpPr/>
          <p:nvPr/>
        </p:nvSpPr>
        <p:spPr>
          <a:xfrm rot="16200000">
            <a:off x="3221938" y="753815"/>
            <a:ext cx="3057716" cy="8293473"/>
          </a:xfrm>
          <a:prstGeom prst="rect">
            <a:avLst/>
          </a:prstGeom>
          <a:gradFill>
            <a:gsLst>
              <a:gs pos="21000">
                <a:srgbClr val="0070C0">
                  <a:alpha val="25000"/>
                </a:srgbClr>
              </a:gs>
              <a:gs pos="37000">
                <a:srgbClr val="00FF00">
                  <a:alpha val="26000"/>
                </a:srgbClr>
              </a:gs>
              <a:gs pos="0">
                <a:srgbClr val="00FFCC">
                  <a:alpha val="27000"/>
                </a:srgbClr>
              </a:gs>
              <a:gs pos="99000">
                <a:srgbClr val="FF0000">
                  <a:alpha val="30000"/>
                </a:srgbClr>
              </a:gs>
              <a:gs pos="56000">
                <a:srgbClr val="008000">
                  <a:alpha val="24706"/>
                </a:srgbClr>
              </a:gs>
            </a:gsLst>
            <a:lin ang="10800000" scaled="1"/>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grpSp>
        <p:nvGrpSpPr>
          <p:cNvPr id="50" name="Group 49"/>
          <p:cNvGrpSpPr/>
          <p:nvPr/>
        </p:nvGrpSpPr>
        <p:grpSpPr>
          <a:xfrm>
            <a:off x="61189" y="2209255"/>
            <a:ext cx="8336139" cy="2366837"/>
            <a:chOff x="61189" y="2209255"/>
            <a:chExt cx="8336139" cy="2366837"/>
          </a:xfrm>
        </p:grpSpPr>
        <p:sp>
          <p:nvSpPr>
            <p:cNvPr id="26" name="Right Arrow 25"/>
            <p:cNvSpPr/>
            <p:nvPr/>
          </p:nvSpPr>
          <p:spPr>
            <a:xfrm rot="5400000">
              <a:off x="7911677" y="3266737"/>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7" name="TextBox 26"/>
            <p:cNvSpPr txBox="1"/>
            <p:nvPr/>
          </p:nvSpPr>
          <p:spPr>
            <a:xfrm>
              <a:off x="61189" y="2209255"/>
              <a:ext cx="3127552" cy="707886"/>
            </a:xfrm>
            <a:prstGeom prst="rect">
              <a:avLst/>
            </a:prstGeom>
            <a:noFill/>
            <a:ln w="76200">
              <a:solidFill>
                <a:srgbClr val="0070C0"/>
              </a:solidFill>
            </a:ln>
          </p:spPr>
          <p:txBody>
            <a:bodyPr wrap="square" rtlCol="0">
              <a:spAutoFit/>
            </a:bodyPr>
            <a:lstStyle/>
            <a:p>
              <a:pPr algn="ctr"/>
              <a:r>
                <a:rPr lang="en-ZA" sz="2000" b="1" dirty="0" smtClean="0"/>
                <a:t>PES = REC = TEC</a:t>
              </a:r>
            </a:p>
            <a:p>
              <a:r>
                <a:rPr lang="en-ZA" sz="2000" dirty="0" smtClean="0"/>
                <a:t>No implications to user.</a:t>
              </a:r>
              <a:endParaRPr lang="en-ZA" sz="2000" dirty="0"/>
            </a:p>
          </p:txBody>
        </p:sp>
        <p:sp>
          <p:nvSpPr>
            <p:cNvPr id="28" name="Right Arrow 27"/>
            <p:cNvSpPr/>
            <p:nvPr/>
          </p:nvSpPr>
          <p:spPr>
            <a:xfrm rot="5400000">
              <a:off x="7104682" y="3407369"/>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9" name="Right Arrow 28"/>
            <p:cNvSpPr/>
            <p:nvPr/>
          </p:nvSpPr>
          <p:spPr>
            <a:xfrm rot="5400000">
              <a:off x="7508179" y="3759573"/>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30" name="Right Arrow 29"/>
            <p:cNvSpPr/>
            <p:nvPr/>
          </p:nvSpPr>
          <p:spPr>
            <a:xfrm rot="5400000">
              <a:off x="6627548" y="3621786"/>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31" name="Right Arrow 30"/>
            <p:cNvSpPr/>
            <p:nvPr/>
          </p:nvSpPr>
          <p:spPr>
            <a:xfrm rot="5400000">
              <a:off x="6250448" y="3489562"/>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32" name="Right Arrow 31"/>
            <p:cNvSpPr/>
            <p:nvPr/>
          </p:nvSpPr>
          <p:spPr>
            <a:xfrm rot="5400000">
              <a:off x="5408703" y="3987513"/>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33" name="Right Arrow 32"/>
            <p:cNvSpPr/>
            <p:nvPr/>
          </p:nvSpPr>
          <p:spPr>
            <a:xfrm rot="5400000">
              <a:off x="5038031" y="4015375"/>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34" name="Right Arrow 33"/>
            <p:cNvSpPr/>
            <p:nvPr/>
          </p:nvSpPr>
          <p:spPr>
            <a:xfrm rot="5400000">
              <a:off x="4588222" y="3565293"/>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35" name="Right Arrow 34"/>
            <p:cNvSpPr/>
            <p:nvPr/>
          </p:nvSpPr>
          <p:spPr>
            <a:xfrm rot="5400000">
              <a:off x="4179895" y="3681161"/>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36" name="Right Arrow 35"/>
            <p:cNvSpPr/>
            <p:nvPr/>
          </p:nvSpPr>
          <p:spPr>
            <a:xfrm rot="5400000">
              <a:off x="3762411" y="4090441"/>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37" name="Right Arrow 36"/>
            <p:cNvSpPr/>
            <p:nvPr/>
          </p:nvSpPr>
          <p:spPr>
            <a:xfrm rot="5400000">
              <a:off x="3378097" y="3989478"/>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38" name="Right Arrow 37"/>
            <p:cNvSpPr/>
            <p:nvPr/>
          </p:nvSpPr>
          <p:spPr>
            <a:xfrm rot="5400000">
              <a:off x="2542917" y="3542982"/>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39" name="Right Arrow 38"/>
            <p:cNvSpPr/>
            <p:nvPr/>
          </p:nvSpPr>
          <p:spPr>
            <a:xfrm rot="5400000">
              <a:off x="2103864" y="3857433"/>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40" name="Right Arrow 39"/>
            <p:cNvSpPr/>
            <p:nvPr/>
          </p:nvSpPr>
          <p:spPr>
            <a:xfrm rot="5400000">
              <a:off x="1257094" y="3582269"/>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41" name="Right Arrow 40"/>
            <p:cNvSpPr/>
            <p:nvPr/>
          </p:nvSpPr>
          <p:spPr>
            <a:xfrm rot="5400000">
              <a:off x="420901" y="3549639"/>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grpSp>
      <p:grpSp>
        <p:nvGrpSpPr>
          <p:cNvPr id="51" name="Group 50"/>
          <p:cNvGrpSpPr/>
          <p:nvPr/>
        </p:nvGrpSpPr>
        <p:grpSpPr>
          <a:xfrm>
            <a:off x="1081249" y="1869109"/>
            <a:ext cx="7661177" cy="2244657"/>
            <a:chOff x="1081249" y="1869109"/>
            <a:chExt cx="7661177" cy="2244657"/>
          </a:xfrm>
        </p:grpSpPr>
        <p:sp>
          <p:nvSpPr>
            <p:cNvPr id="46" name="Right Arrow 45"/>
            <p:cNvSpPr/>
            <p:nvPr/>
          </p:nvSpPr>
          <p:spPr>
            <a:xfrm rot="5400000">
              <a:off x="831157" y="3628115"/>
              <a:ext cx="735743" cy="235559"/>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FF0000"/>
                </a:solidFill>
              </a:endParaRPr>
            </a:p>
          </p:txBody>
        </p:sp>
        <p:sp>
          <p:nvSpPr>
            <p:cNvPr id="47" name="TextBox 46"/>
            <p:cNvSpPr txBox="1"/>
            <p:nvPr/>
          </p:nvSpPr>
          <p:spPr>
            <a:xfrm>
              <a:off x="3300237" y="1869109"/>
              <a:ext cx="5442189" cy="1323439"/>
            </a:xfrm>
            <a:prstGeom prst="rect">
              <a:avLst/>
            </a:prstGeom>
            <a:solidFill>
              <a:schemeClr val="bg1"/>
            </a:solidFill>
            <a:ln w="76200">
              <a:solidFill>
                <a:schemeClr val="accent6">
                  <a:lumMod val="75000"/>
                </a:schemeClr>
              </a:solidFill>
            </a:ln>
          </p:spPr>
          <p:txBody>
            <a:bodyPr wrap="square" rtlCol="0">
              <a:spAutoFit/>
            </a:bodyPr>
            <a:lstStyle/>
            <a:p>
              <a:pPr algn="ctr"/>
              <a:r>
                <a:rPr lang="en-ZA" sz="2000" b="1" dirty="0"/>
                <a:t>EF TEC</a:t>
              </a:r>
            </a:p>
            <a:p>
              <a:r>
                <a:rPr lang="en-ZA" sz="2000" dirty="0" smtClean="0"/>
                <a:t> Mbango, Kongweni:  Interventions </a:t>
              </a:r>
              <a:r>
                <a:rPr lang="en-ZA" sz="2000" dirty="0"/>
                <a:t>too difficult (costly) to improve E to D.   EF TEC – must not become health hazard etc</a:t>
              </a:r>
            </a:p>
          </p:txBody>
        </p:sp>
        <p:sp>
          <p:nvSpPr>
            <p:cNvPr id="48" name="Right Arrow 47"/>
            <p:cNvSpPr/>
            <p:nvPr/>
          </p:nvSpPr>
          <p:spPr>
            <a:xfrm rot="5400000">
              <a:off x="3048248" y="3544475"/>
              <a:ext cx="497222" cy="270409"/>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FF0000"/>
                </a:solidFill>
              </a:endParaRPr>
            </a:p>
          </p:txBody>
        </p:sp>
      </p:grpSp>
      <p:grpSp>
        <p:nvGrpSpPr>
          <p:cNvPr id="52" name="Group 51"/>
          <p:cNvGrpSpPr/>
          <p:nvPr/>
        </p:nvGrpSpPr>
        <p:grpSpPr>
          <a:xfrm>
            <a:off x="110627" y="442983"/>
            <a:ext cx="8757505" cy="5724330"/>
            <a:chOff x="110627" y="442983"/>
            <a:chExt cx="8757505" cy="5724330"/>
          </a:xfrm>
        </p:grpSpPr>
        <p:sp>
          <p:nvSpPr>
            <p:cNvPr id="42" name="Right Arrow 41"/>
            <p:cNvSpPr/>
            <p:nvPr/>
          </p:nvSpPr>
          <p:spPr>
            <a:xfrm rot="16200000">
              <a:off x="8339590" y="5638771"/>
              <a:ext cx="735743" cy="321341"/>
            </a:xfrm>
            <a:prstGeom prst="rightArrow">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66FF33"/>
                </a:solidFill>
              </a:endParaRPr>
            </a:p>
          </p:txBody>
        </p:sp>
        <p:sp>
          <p:nvSpPr>
            <p:cNvPr id="43" name="TextBox 42"/>
            <p:cNvSpPr txBox="1"/>
            <p:nvPr/>
          </p:nvSpPr>
          <p:spPr>
            <a:xfrm>
              <a:off x="110627" y="442983"/>
              <a:ext cx="8535726" cy="1323439"/>
            </a:xfrm>
            <a:prstGeom prst="rect">
              <a:avLst/>
            </a:prstGeom>
            <a:solidFill>
              <a:schemeClr val="bg1"/>
            </a:solidFill>
            <a:ln w="76200">
              <a:solidFill>
                <a:srgbClr val="66FF33"/>
              </a:solidFill>
            </a:ln>
          </p:spPr>
          <p:txBody>
            <a:bodyPr wrap="square" rtlCol="0">
              <a:spAutoFit/>
            </a:bodyPr>
            <a:lstStyle/>
            <a:p>
              <a:pPr algn="ctr"/>
              <a:r>
                <a:rPr lang="en-ZA" sz="2000" b="1" dirty="0" smtClean="0"/>
                <a:t>TEC=REC</a:t>
              </a:r>
              <a:r>
                <a:rPr lang="en-ZA" sz="2000" dirty="0" smtClean="0"/>
                <a:t>.</a:t>
              </a:r>
            </a:p>
            <a:p>
              <a:r>
                <a:rPr lang="en-ZA" sz="2000" dirty="0" smtClean="0"/>
                <a:t>Mtamvuna: Restore riparian habitat, control fishing pressure.</a:t>
              </a:r>
            </a:p>
            <a:p>
              <a:r>
                <a:rPr lang="en-ZA" sz="2000" dirty="0" smtClean="0"/>
                <a:t>Mpenjati: Sandmining, water quality, riparian habitat to be removed or improved</a:t>
              </a:r>
            </a:p>
            <a:p>
              <a:r>
                <a:rPr lang="en-ZA" sz="2000" dirty="0" smtClean="0"/>
                <a:t>Zotsha:  Improve estuarine riparian habitat, water quality </a:t>
              </a:r>
            </a:p>
          </p:txBody>
        </p:sp>
        <p:sp>
          <p:nvSpPr>
            <p:cNvPr id="44" name="Right Arrow 43"/>
            <p:cNvSpPr/>
            <p:nvPr/>
          </p:nvSpPr>
          <p:spPr>
            <a:xfrm rot="5400000">
              <a:off x="1626468" y="3459431"/>
              <a:ext cx="735743" cy="321341"/>
            </a:xfrm>
            <a:prstGeom prst="rightArrow">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66FF33"/>
                </a:solidFill>
              </a:endParaRPr>
            </a:p>
          </p:txBody>
        </p:sp>
        <p:sp>
          <p:nvSpPr>
            <p:cNvPr id="45" name="Right Arrow 44"/>
            <p:cNvSpPr/>
            <p:nvPr/>
          </p:nvSpPr>
          <p:spPr>
            <a:xfrm rot="5400000">
              <a:off x="5834542" y="3415235"/>
              <a:ext cx="735743" cy="321341"/>
            </a:xfrm>
            <a:prstGeom prst="rightArrow">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66FF33"/>
                </a:solidFill>
              </a:endParaRPr>
            </a:p>
          </p:txBody>
        </p:sp>
      </p:grpSp>
    </p:spTree>
    <p:extLst>
      <p:ext uri="{BB962C8B-B14F-4D97-AF65-F5344CB8AC3E}">
        <p14:creationId xmlns:p14="http://schemas.microsoft.com/office/powerpoint/2010/main" val="185249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0-#ppt_w/2"/>
                                          </p:val>
                                        </p:tav>
                                        <p:tav tm="100000">
                                          <p:val>
                                            <p:strVal val="#ppt_x"/>
                                          </p:val>
                                        </p:tav>
                                      </p:tavLst>
                                    </p:anim>
                                    <p:anim calcmode="lin" valueType="num">
                                      <p:cBhvr additive="base">
                                        <p:cTn id="18"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1+#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22</a:t>
            </a:fld>
            <a:endParaRPr lang="en-US" altLang="en-US" dirty="0" smtClean="0">
              <a:solidFill>
                <a:prstClr val="black"/>
              </a:solidFill>
              <a:ea typeface="ＭＳ Ｐゴシック" pitchFamily="34" charset="-128"/>
            </a:endParaRPr>
          </a:p>
        </p:txBody>
      </p:sp>
      <p:sp>
        <p:nvSpPr>
          <p:cNvPr id="24" name="Title 1"/>
          <p:cNvSpPr txBox="1">
            <a:spLocks/>
          </p:cNvSpPr>
          <p:nvPr/>
        </p:nvSpPr>
        <p:spPr>
          <a:xfrm>
            <a:off x="1638300" y="207432"/>
            <a:ext cx="6731000" cy="541868"/>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400" b="1" dirty="0" smtClean="0"/>
              <a:t>TEC IMPLICATIONS SC.1 IUA</a:t>
            </a:r>
            <a:endParaRPr lang="en-GB" sz="2400" b="1" dirty="0">
              <a:solidFill>
                <a:srgbClr val="FF0000"/>
              </a:solidFill>
            </a:endParaRPr>
          </a:p>
        </p:txBody>
      </p:sp>
      <p:sp>
        <p:nvSpPr>
          <p:cNvPr id="16" name="TextBox 15"/>
          <p:cNvSpPr txBox="1"/>
          <p:nvPr/>
        </p:nvSpPr>
        <p:spPr>
          <a:xfrm>
            <a:off x="178967" y="1078365"/>
            <a:ext cx="8737600" cy="1200329"/>
          </a:xfrm>
          <a:prstGeom prst="rect">
            <a:avLst/>
          </a:prstGeom>
          <a:solidFill>
            <a:schemeClr val="bg1"/>
          </a:solidFill>
        </p:spPr>
        <p:txBody>
          <a:bodyPr wrap="square" rtlCol="0">
            <a:spAutoFit/>
          </a:bodyPr>
          <a:lstStyle/>
          <a:p>
            <a:r>
              <a:rPr lang="en-ZA" sz="2400" dirty="0" smtClean="0">
                <a:latin typeface="+mj-lt"/>
              </a:rPr>
              <a:t>WRC III and its catchment configuration will result in:</a:t>
            </a:r>
          </a:p>
          <a:p>
            <a:pPr marL="285750" indent="-285750">
              <a:buFont typeface="Wingdings" panose="05000000000000000000" pitchFamily="2" charset="2"/>
              <a:buChar char="Ø"/>
            </a:pPr>
            <a:r>
              <a:rPr lang="en-ZA" sz="2400" dirty="0" smtClean="0">
                <a:latin typeface="+mj-lt"/>
              </a:rPr>
              <a:t>TEC = REC at 18 of the 20 estuaries, i.e., REC is met at 18 estuaries.</a:t>
            </a:r>
          </a:p>
          <a:p>
            <a:pPr marL="285750" indent="-285750">
              <a:buFont typeface="Wingdings" panose="05000000000000000000" pitchFamily="2" charset="2"/>
              <a:buChar char="Ø"/>
            </a:pPr>
            <a:r>
              <a:rPr lang="en-ZA" sz="2400" dirty="0" smtClean="0">
                <a:latin typeface="+mj-lt"/>
              </a:rPr>
              <a:t>TEC in EF at 2 </a:t>
            </a:r>
            <a:r>
              <a:rPr lang="en-ZA" sz="2400" dirty="0">
                <a:latin typeface="+mj-lt"/>
              </a:rPr>
              <a:t>estuaries. </a:t>
            </a:r>
          </a:p>
        </p:txBody>
      </p:sp>
      <p:pic>
        <p:nvPicPr>
          <p:cNvPr id="26" name="Picture 25"/>
          <p:cNvPicPr>
            <a:picLocks noChangeAspect="1"/>
          </p:cNvPicPr>
          <p:nvPr/>
        </p:nvPicPr>
        <p:blipFill rotWithShape="1">
          <a:blip r:embed="rId2"/>
          <a:srcRect l="1" t="1897" r="8491" b="29766"/>
          <a:stretch/>
        </p:blipFill>
        <p:spPr>
          <a:xfrm>
            <a:off x="0" y="3319686"/>
            <a:ext cx="9042400" cy="3156239"/>
          </a:xfrm>
          <a:prstGeom prst="rect">
            <a:avLst/>
          </a:prstGeom>
        </p:spPr>
      </p:pic>
      <p:sp>
        <p:nvSpPr>
          <p:cNvPr id="27" name="TextBox 26"/>
          <p:cNvSpPr txBox="1"/>
          <p:nvPr/>
        </p:nvSpPr>
        <p:spPr>
          <a:xfrm rot="5400000">
            <a:off x="1065582" y="4942466"/>
            <a:ext cx="1018098"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Boboyi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28" name="TextBox 27"/>
          <p:cNvSpPr txBox="1"/>
          <p:nvPr/>
        </p:nvSpPr>
        <p:spPr>
          <a:xfrm rot="5400000">
            <a:off x="1634332" y="5364246"/>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Mhlangeni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37" name="TextBox 36"/>
          <p:cNvSpPr txBox="1"/>
          <p:nvPr/>
        </p:nvSpPr>
        <p:spPr>
          <a:xfrm rot="5400000">
            <a:off x="1972885" y="5149035"/>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Vungu</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38" name="TextBox 37"/>
          <p:cNvSpPr txBox="1"/>
          <p:nvPr/>
        </p:nvSpPr>
        <p:spPr>
          <a:xfrm rot="5400000">
            <a:off x="6182269" y="4973300"/>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Tongazi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39" name="TextBox 38"/>
          <p:cNvSpPr txBox="1"/>
          <p:nvPr/>
        </p:nvSpPr>
        <p:spPr>
          <a:xfrm rot="5400000">
            <a:off x="7493226" y="4942466"/>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Zolwane</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40" name="TextBox 39"/>
          <p:cNvSpPr txBox="1"/>
          <p:nvPr/>
        </p:nvSpPr>
        <p:spPr>
          <a:xfrm rot="5400000">
            <a:off x="2427582" y="4556915"/>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Kongweni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41" name="TextBox 40"/>
          <p:cNvSpPr txBox="1"/>
          <p:nvPr/>
        </p:nvSpPr>
        <p:spPr>
          <a:xfrm rot="5400000">
            <a:off x="3709947" y="5350053"/>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Mvutshini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42" name="TextBox 41"/>
          <p:cNvSpPr txBox="1"/>
          <p:nvPr/>
        </p:nvSpPr>
        <p:spPr>
          <a:xfrm rot="5400000">
            <a:off x="5400720" y="5172796"/>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Mpenjati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43" name="TextBox 42"/>
          <p:cNvSpPr txBox="1"/>
          <p:nvPr/>
        </p:nvSpPr>
        <p:spPr>
          <a:xfrm rot="5400000">
            <a:off x="398256" y="4776658"/>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Mbango</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44" name="TextBox 43"/>
          <p:cNvSpPr txBox="1"/>
          <p:nvPr/>
        </p:nvSpPr>
        <p:spPr>
          <a:xfrm rot="5400000">
            <a:off x="-87945" y="5614479"/>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Mzimkulu</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45" name="TextBox 44"/>
          <p:cNvSpPr txBox="1"/>
          <p:nvPr/>
        </p:nvSpPr>
        <p:spPr>
          <a:xfrm rot="5400000">
            <a:off x="1456812" y="4615271"/>
            <a:ext cx="1018098"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Zotsha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46" name="TextBox 45"/>
          <p:cNvSpPr txBox="1"/>
          <p:nvPr/>
        </p:nvSpPr>
        <p:spPr>
          <a:xfrm rot="5400000">
            <a:off x="2928398" y="5315723"/>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Uvuzana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47" name="TextBox 46"/>
          <p:cNvSpPr txBox="1"/>
          <p:nvPr/>
        </p:nvSpPr>
        <p:spPr>
          <a:xfrm rot="5400000">
            <a:off x="3281817" y="5399886"/>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Bilanhlolo</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48" name="TextBox 47"/>
          <p:cNvSpPr txBox="1"/>
          <p:nvPr/>
        </p:nvSpPr>
        <p:spPr>
          <a:xfrm rot="5400000">
            <a:off x="4159958" y="4952496"/>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Mbizana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49" name="TextBox 48"/>
          <p:cNvSpPr txBox="1"/>
          <p:nvPr/>
        </p:nvSpPr>
        <p:spPr>
          <a:xfrm rot="5400000">
            <a:off x="4488240" y="5315222"/>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Kaba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50" name="TextBox 49"/>
          <p:cNvSpPr txBox="1"/>
          <p:nvPr/>
        </p:nvSpPr>
        <p:spPr>
          <a:xfrm rot="5400000">
            <a:off x="4919113" y="5423296"/>
            <a:ext cx="1766703"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Umhlangankulu</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51" name="TextBox 50"/>
          <p:cNvSpPr txBox="1"/>
          <p:nvPr/>
        </p:nvSpPr>
        <p:spPr>
          <a:xfrm rot="5400000">
            <a:off x="5729001" y="4876765"/>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Kandandhlovu</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52" name="TextBox 51"/>
          <p:cNvSpPr txBox="1"/>
          <p:nvPr/>
        </p:nvSpPr>
        <p:spPr>
          <a:xfrm rot="5400000">
            <a:off x="6583235" y="4782310"/>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Ku-Boboyi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53" name="TextBox 52"/>
          <p:cNvSpPr txBox="1"/>
          <p:nvPr/>
        </p:nvSpPr>
        <p:spPr>
          <a:xfrm rot="5400000">
            <a:off x="7011365" y="5364247"/>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Sandlundlu</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54" name="TextBox 53"/>
          <p:cNvSpPr txBox="1"/>
          <p:nvPr/>
        </p:nvSpPr>
        <p:spPr>
          <a:xfrm rot="5400000">
            <a:off x="7890435" y="4703834"/>
            <a:ext cx="167564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Mtamvuna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32147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23</a:t>
            </a:fld>
            <a:endParaRPr lang="en-US" altLang="en-US" dirty="0" smtClean="0">
              <a:solidFill>
                <a:prstClr val="black"/>
              </a:solidFill>
              <a:ea typeface="ＭＳ Ｐゴシック" pitchFamily="34" charset="-128"/>
            </a:endParaRPr>
          </a:p>
        </p:txBody>
      </p:sp>
      <p:sp>
        <p:nvSpPr>
          <p:cNvPr id="16" name="TextBox 15"/>
          <p:cNvSpPr txBox="1"/>
          <p:nvPr/>
        </p:nvSpPr>
        <p:spPr>
          <a:xfrm>
            <a:off x="270934" y="596554"/>
            <a:ext cx="8677359" cy="5816977"/>
          </a:xfrm>
          <a:prstGeom prst="rect">
            <a:avLst/>
          </a:prstGeom>
          <a:solidFill>
            <a:schemeClr val="bg1"/>
          </a:solidFill>
        </p:spPr>
        <p:txBody>
          <a:bodyPr wrap="square" rtlCol="0">
            <a:spAutoFit/>
          </a:bodyPr>
          <a:lstStyle/>
          <a:p>
            <a:pPr>
              <a:spcAft>
                <a:spcPts val="1200"/>
              </a:spcAft>
            </a:pPr>
            <a:r>
              <a:rPr lang="en-ZA" sz="2400" dirty="0" smtClean="0"/>
              <a:t>Note:  Scenario </a:t>
            </a:r>
            <a:r>
              <a:rPr lang="en-ZA" sz="2400" dirty="0"/>
              <a:t>C and D indicated as preferred </a:t>
            </a:r>
            <a:r>
              <a:rPr lang="en-ZA" sz="2400" dirty="0" smtClean="0"/>
              <a:t>scenarios (best balance)</a:t>
            </a:r>
            <a:endParaRPr lang="en-ZA" sz="2400" dirty="0"/>
          </a:p>
          <a:p>
            <a:pPr marL="285750" indent="-285750">
              <a:spcAft>
                <a:spcPts val="1200"/>
              </a:spcAft>
              <a:buFont typeface="Wingdings" panose="05000000000000000000" pitchFamily="2" charset="2"/>
              <a:buChar char="Ø"/>
            </a:pPr>
            <a:r>
              <a:rPr lang="en-ZA" sz="2400" dirty="0" smtClean="0">
                <a:latin typeface="+mj-lt"/>
              </a:rPr>
              <a:t>Non-flow related measures must be applied to achieve the TEC at three estuaries</a:t>
            </a:r>
            <a:endParaRPr lang="en-ZA" sz="2400" dirty="0">
              <a:latin typeface="+mj-lt"/>
            </a:endParaRPr>
          </a:p>
          <a:p>
            <a:pPr marL="342900" indent="-342900">
              <a:spcAft>
                <a:spcPts val="1200"/>
              </a:spcAft>
              <a:buFont typeface="Wingdings" panose="05000000000000000000" pitchFamily="2" charset="2"/>
              <a:buChar char="Ø"/>
            </a:pPr>
            <a:r>
              <a:rPr lang="en-ZA" sz="2400" dirty="0" smtClean="0">
                <a:latin typeface="+mj-lt"/>
              </a:rPr>
              <a:t>Zolwane, Tongazi: </a:t>
            </a:r>
            <a:r>
              <a:rPr lang="en-ZA" sz="2400" dirty="0">
                <a:latin typeface="+mj-lt"/>
              </a:rPr>
              <a:t>S</a:t>
            </a:r>
            <a:r>
              <a:rPr lang="en-ZA" sz="2400" dirty="0" smtClean="0">
                <a:latin typeface="+mj-lt"/>
              </a:rPr>
              <a:t>cenarios that allow some increase in waste (eg Sc C and D) will meet the TEC</a:t>
            </a:r>
            <a:endParaRPr lang="en-ZA" sz="2400" dirty="0">
              <a:latin typeface="+mj-lt"/>
            </a:endParaRPr>
          </a:p>
          <a:p>
            <a:pPr marL="342900" indent="-342900">
              <a:spcAft>
                <a:spcPts val="1200"/>
              </a:spcAft>
              <a:buFont typeface="Wingdings" panose="05000000000000000000" pitchFamily="2" charset="2"/>
              <a:buChar char="Ø"/>
            </a:pPr>
            <a:r>
              <a:rPr lang="en-ZA" sz="2400" dirty="0" smtClean="0">
                <a:latin typeface="+mj-lt"/>
              </a:rPr>
              <a:t>Mvutshini, Limited additional waste (as per Sc C) will meet the TEC</a:t>
            </a:r>
          </a:p>
          <a:p>
            <a:pPr marL="342900" indent="-342900">
              <a:spcAft>
                <a:spcPts val="1200"/>
              </a:spcAft>
              <a:buFont typeface="Wingdings" panose="05000000000000000000" pitchFamily="2" charset="2"/>
              <a:buChar char="Ø"/>
            </a:pPr>
            <a:r>
              <a:rPr lang="en-ZA" sz="2400" dirty="0" smtClean="0">
                <a:latin typeface="+mj-lt"/>
              </a:rPr>
              <a:t>Vungu: Any  increased wastewater must be diverted.</a:t>
            </a:r>
            <a:endParaRPr lang="en-ZA" sz="2400" dirty="0">
              <a:latin typeface="+mj-lt"/>
            </a:endParaRPr>
          </a:p>
          <a:p>
            <a:pPr marL="342900" indent="-342900">
              <a:spcAft>
                <a:spcPts val="1200"/>
              </a:spcAft>
              <a:buFont typeface="Wingdings" panose="05000000000000000000" pitchFamily="2" charset="2"/>
              <a:buChar char="Ø"/>
            </a:pPr>
            <a:r>
              <a:rPr lang="en-ZA" sz="2400" dirty="0" smtClean="0">
                <a:latin typeface="+mj-lt"/>
              </a:rPr>
              <a:t>Kongweni &amp; Mbango: </a:t>
            </a:r>
            <a:r>
              <a:rPr lang="en-ZA" sz="2400" dirty="0"/>
              <a:t>Cost significant to be improved and low importance. Further waste can be accommodated, but estuaries must not become health hazards</a:t>
            </a:r>
            <a:r>
              <a:rPr lang="en-ZA" sz="2400" dirty="0" smtClean="0"/>
              <a:t>.</a:t>
            </a:r>
            <a:r>
              <a:rPr lang="en-ZA" sz="2400" dirty="0" smtClean="0">
                <a:latin typeface="+mj-lt"/>
              </a:rPr>
              <a:t> </a:t>
            </a:r>
            <a:endParaRPr lang="en-ZA" sz="2400" dirty="0">
              <a:latin typeface="+mj-lt"/>
            </a:endParaRPr>
          </a:p>
          <a:p>
            <a:pPr marL="342900" indent="-342900">
              <a:spcAft>
                <a:spcPts val="1200"/>
              </a:spcAft>
              <a:buFont typeface="Wingdings" panose="05000000000000000000" pitchFamily="2" charset="2"/>
              <a:buChar char="Ø"/>
            </a:pPr>
            <a:r>
              <a:rPr lang="en-ZA" sz="2400" dirty="0" smtClean="0">
                <a:latin typeface="+mj-lt"/>
              </a:rPr>
              <a:t>WRC is a Class I under the REC and PES situation</a:t>
            </a:r>
          </a:p>
        </p:txBody>
      </p:sp>
      <p:sp>
        <p:nvSpPr>
          <p:cNvPr id="5" name="Title 1"/>
          <p:cNvSpPr txBox="1">
            <a:spLocks/>
          </p:cNvSpPr>
          <p:nvPr/>
        </p:nvSpPr>
        <p:spPr>
          <a:xfrm>
            <a:off x="1662577" y="54686"/>
            <a:ext cx="6731000" cy="541868"/>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400" b="1" dirty="0" smtClean="0"/>
              <a:t>TEC IMPLICATIONS SC.1 IUA</a:t>
            </a:r>
            <a:endParaRPr lang="en-GB" sz="2400" b="1" dirty="0">
              <a:solidFill>
                <a:srgbClr val="FF0000"/>
              </a:solidFill>
            </a:endParaRPr>
          </a:p>
        </p:txBody>
      </p:sp>
    </p:spTree>
    <p:extLst>
      <p:ext uri="{BB962C8B-B14F-4D97-AF65-F5344CB8AC3E}">
        <p14:creationId xmlns:p14="http://schemas.microsoft.com/office/powerpoint/2010/main" val="1768693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611" t="1897" r="7584" b="30711"/>
          <a:stretch/>
        </p:blipFill>
        <p:spPr>
          <a:xfrm>
            <a:off x="0" y="3441350"/>
            <a:ext cx="8809980" cy="3070579"/>
          </a:xfrm>
          <a:prstGeom prst="rect">
            <a:avLst/>
          </a:prstGeom>
        </p:spPr>
      </p:pic>
      <p:sp>
        <p:nvSpPr>
          <p:cNvPr id="82" name="Rectangle 81"/>
          <p:cNvSpPr/>
          <p:nvPr/>
        </p:nvSpPr>
        <p:spPr>
          <a:xfrm rot="16200000">
            <a:off x="3221938" y="753815"/>
            <a:ext cx="3057716" cy="8293473"/>
          </a:xfrm>
          <a:prstGeom prst="rect">
            <a:avLst/>
          </a:prstGeom>
          <a:gradFill>
            <a:gsLst>
              <a:gs pos="21000">
                <a:srgbClr val="0070C0">
                  <a:alpha val="25000"/>
                </a:srgbClr>
              </a:gs>
              <a:gs pos="37000">
                <a:srgbClr val="00FF00">
                  <a:alpha val="26000"/>
                </a:srgbClr>
              </a:gs>
              <a:gs pos="0">
                <a:srgbClr val="00FFCC">
                  <a:alpha val="27000"/>
                </a:srgbClr>
              </a:gs>
              <a:gs pos="99000">
                <a:srgbClr val="FF0000">
                  <a:alpha val="30000"/>
                </a:srgbClr>
              </a:gs>
              <a:gs pos="56000">
                <a:srgbClr val="008000">
                  <a:alpha val="24706"/>
                </a:srgbClr>
              </a:gs>
            </a:gsLst>
            <a:lin ang="10800000" scaled="1"/>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 name="Slide Number Placeholder 1"/>
          <p:cNvSpPr>
            <a:spLocks noGrp="1"/>
          </p:cNvSpPr>
          <p:nvPr>
            <p:ph type="sldNum" sz="quarter" idx="12"/>
          </p:nvPr>
        </p:nvSpPr>
        <p:spPr/>
        <p:txBody>
          <a:body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24</a:t>
            </a:fld>
            <a:endParaRPr lang="en-US" altLang="en-US" dirty="0" smtClean="0">
              <a:solidFill>
                <a:prstClr val="black"/>
              </a:solidFill>
              <a:ea typeface="ＭＳ Ｐゴシック" pitchFamily="34" charset="-128"/>
            </a:endParaRPr>
          </a:p>
        </p:txBody>
      </p:sp>
      <p:sp>
        <p:nvSpPr>
          <p:cNvPr id="17" name="TextBox 16"/>
          <p:cNvSpPr txBox="1"/>
          <p:nvPr/>
        </p:nvSpPr>
        <p:spPr>
          <a:xfrm rot="5400000">
            <a:off x="2351592" y="4978095"/>
            <a:ext cx="139910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Mdesingane</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34" name="Title 1"/>
          <p:cNvSpPr txBox="1">
            <a:spLocks/>
          </p:cNvSpPr>
          <p:nvPr/>
        </p:nvSpPr>
        <p:spPr>
          <a:xfrm>
            <a:off x="2432009" y="9303"/>
            <a:ext cx="5108223" cy="541868"/>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400" b="1" dirty="0" smtClean="0"/>
              <a:t>DRAFT WRC: SC.2 IUA – CLASS II</a:t>
            </a:r>
            <a:endParaRPr lang="en-GB" sz="2400" b="1" dirty="0"/>
          </a:p>
        </p:txBody>
      </p:sp>
      <p:grpSp>
        <p:nvGrpSpPr>
          <p:cNvPr id="5" name="Group 4"/>
          <p:cNvGrpSpPr/>
          <p:nvPr/>
        </p:nvGrpSpPr>
        <p:grpSpPr>
          <a:xfrm>
            <a:off x="470643" y="3417180"/>
            <a:ext cx="8291091" cy="3459874"/>
            <a:chOff x="470643" y="3417180"/>
            <a:chExt cx="8291091" cy="3459874"/>
          </a:xfrm>
        </p:grpSpPr>
        <p:sp>
          <p:nvSpPr>
            <p:cNvPr id="6" name="TextBox 5"/>
            <p:cNvSpPr txBox="1"/>
            <p:nvPr/>
          </p:nvSpPr>
          <p:spPr>
            <a:xfrm rot="5400000">
              <a:off x="-355714" y="4243537"/>
              <a:ext cx="1991267"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Mpambanyoni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7" name="TextBox 6"/>
            <p:cNvSpPr txBox="1"/>
            <p:nvPr/>
          </p:nvSpPr>
          <p:spPr>
            <a:xfrm rot="5400000">
              <a:off x="2031771" y="4885242"/>
              <a:ext cx="1301229"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Sezela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8" name="TextBox 7"/>
            <p:cNvSpPr txBox="1"/>
            <p:nvPr/>
          </p:nvSpPr>
          <p:spPr>
            <a:xfrm rot="5400000">
              <a:off x="6620591" y="5927475"/>
              <a:ext cx="1560605"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Koshwana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12" name="TextBox 11"/>
            <p:cNvSpPr txBox="1"/>
            <p:nvPr/>
          </p:nvSpPr>
          <p:spPr>
            <a:xfrm rot="5400000">
              <a:off x="416507" y="4869225"/>
              <a:ext cx="1301229"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Mzimayi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14" name="TextBox 13"/>
            <p:cNvSpPr txBox="1"/>
            <p:nvPr/>
          </p:nvSpPr>
          <p:spPr>
            <a:xfrm rot="5400000">
              <a:off x="818373" y="4489683"/>
              <a:ext cx="1301229"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Nkomba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15" name="TextBox 14"/>
            <p:cNvSpPr txBox="1"/>
            <p:nvPr/>
          </p:nvSpPr>
          <p:spPr>
            <a:xfrm rot="5400000">
              <a:off x="1430686" y="4885241"/>
              <a:ext cx="905670" cy="338556"/>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Mzinto</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16" name="TextBox 15"/>
            <p:cNvSpPr txBox="1"/>
            <p:nvPr/>
          </p:nvSpPr>
          <p:spPr>
            <a:xfrm rot="5400000">
              <a:off x="1658718" y="4344751"/>
              <a:ext cx="1330015"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Mkumbane</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18" name="TextBox 17"/>
            <p:cNvSpPr txBox="1"/>
            <p:nvPr/>
          </p:nvSpPr>
          <p:spPr>
            <a:xfrm rot="5400000">
              <a:off x="3617661" y="4278544"/>
              <a:ext cx="1230250"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Mtwalume</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20" name="TextBox 19"/>
            <p:cNvSpPr txBox="1"/>
            <p:nvPr/>
          </p:nvSpPr>
          <p:spPr>
            <a:xfrm rot="5400000">
              <a:off x="3366477" y="4605334"/>
              <a:ext cx="905670" cy="338556"/>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Mvuzi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21" name="TextBox 20"/>
            <p:cNvSpPr txBox="1"/>
            <p:nvPr/>
          </p:nvSpPr>
          <p:spPr>
            <a:xfrm rot="5400000">
              <a:off x="2981864" y="4708288"/>
              <a:ext cx="905670" cy="338556"/>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Fafa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23" name="TextBox 22"/>
            <p:cNvSpPr txBox="1"/>
            <p:nvPr/>
          </p:nvSpPr>
          <p:spPr>
            <a:xfrm rot="5400000">
              <a:off x="4291895" y="5525088"/>
              <a:ext cx="1435452"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Kwa-Makosi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24" name="TextBox 23"/>
            <p:cNvSpPr txBox="1"/>
            <p:nvPr/>
          </p:nvSpPr>
          <p:spPr>
            <a:xfrm rot="5400000">
              <a:off x="4730176" y="5834388"/>
              <a:ext cx="1435452"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Mfazazana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25" name="TextBox 24"/>
            <p:cNvSpPr txBox="1"/>
            <p:nvPr/>
          </p:nvSpPr>
          <p:spPr>
            <a:xfrm rot="5400000">
              <a:off x="5110255" y="5695821"/>
              <a:ext cx="1435452"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Mhlungwa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26" name="TextBox 25"/>
            <p:cNvSpPr txBox="1"/>
            <p:nvPr/>
          </p:nvSpPr>
          <p:spPr>
            <a:xfrm rot="5400000">
              <a:off x="5360663" y="5431583"/>
              <a:ext cx="1622464"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Mhlabatsjane</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27" name="TextBox 26"/>
            <p:cNvSpPr txBox="1"/>
            <p:nvPr/>
          </p:nvSpPr>
          <p:spPr>
            <a:xfrm rot="5400000">
              <a:off x="6068134" y="4390794"/>
              <a:ext cx="1103449"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Mzumbe</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28" name="TextBox 27"/>
            <p:cNvSpPr txBox="1"/>
            <p:nvPr/>
          </p:nvSpPr>
          <p:spPr>
            <a:xfrm rot="5400000">
              <a:off x="6351560" y="5727437"/>
              <a:ext cx="1303489"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Intshambili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30" name="TextBox 29"/>
            <p:cNvSpPr txBox="1"/>
            <p:nvPr/>
          </p:nvSpPr>
          <p:spPr>
            <a:xfrm rot="5400000">
              <a:off x="7329515" y="5977922"/>
              <a:ext cx="905670" cy="338556"/>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Damba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31" name="TextBox 30"/>
            <p:cNvSpPr txBox="1"/>
            <p:nvPr/>
          </p:nvSpPr>
          <p:spPr>
            <a:xfrm rot="5400000">
              <a:off x="4095097" y="5512671"/>
              <a:ext cx="986152"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Mnamfu</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32" name="TextBox 31"/>
            <p:cNvSpPr txBox="1"/>
            <p:nvPr/>
          </p:nvSpPr>
          <p:spPr>
            <a:xfrm rot="5400000">
              <a:off x="7324509" y="4283131"/>
              <a:ext cx="1728083"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Mhlangamkulu</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33" name="TextBox 32"/>
            <p:cNvSpPr txBox="1"/>
            <p:nvPr/>
          </p:nvSpPr>
          <p:spPr>
            <a:xfrm rot="5400000">
              <a:off x="7728415" y="4513665"/>
              <a:ext cx="1728083"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Mtentweni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grpSp>
      <p:grpSp>
        <p:nvGrpSpPr>
          <p:cNvPr id="13" name="Group 12"/>
          <p:cNvGrpSpPr/>
          <p:nvPr/>
        </p:nvGrpSpPr>
        <p:grpSpPr>
          <a:xfrm>
            <a:off x="233267" y="1029811"/>
            <a:ext cx="8856051" cy="3269021"/>
            <a:chOff x="233267" y="1029811"/>
            <a:chExt cx="8856051" cy="3269021"/>
          </a:xfrm>
        </p:grpSpPr>
        <p:sp>
          <p:nvSpPr>
            <p:cNvPr id="48" name="TextBox 47"/>
            <p:cNvSpPr txBox="1"/>
            <p:nvPr/>
          </p:nvSpPr>
          <p:spPr>
            <a:xfrm>
              <a:off x="233267" y="1029811"/>
              <a:ext cx="8856051" cy="400110"/>
            </a:xfrm>
            <a:prstGeom prst="rect">
              <a:avLst/>
            </a:prstGeom>
            <a:solidFill>
              <a:schemeClr val="bg1"/>
            </a:solidFill>
            <a:ln w="76200">
              <a:solidFill>
                <a:srgbClr val="66FF33"/>
              </a:solidFill>
            </a:ln>
          </p:spPr>
          <p:txBody>
            <a:bodyPr wrap="square" rtlCol="0">
              <a:spAutoFit/>
            </a:bodyPr>
            <a:lstStyle/>
            <a:p>
              <a:r>
                <a:rPr lang="en-ZA" sz="2000" b="1" dirty="0" smtClean="0"/>
                <a:t>TEC=REC</a:t>
              </a:r>
              <a:r>
                <a:rPr lang="en-ZA" sz="2000" dirty="0" smtClean="0"/>
                <a:t>: Fafa: Restore riparian habitat. Kwa-Makosi: Water quality, riparian habitat</a:t>
              </a:r>
            </a:p>
          </p:txBody>
        </p:sp>
        <p:pic>
          <p:nvPicPr>
            <p:cNvPr id="4" name="Picture 3"/>
            <p:cNvPicPr>
              <a:picLocks noChangeAspect="1"/>
            </p:cNvPicPr>
            <p:nvPr/>
          </p:nvPicPr>
          <p:blipFill>
            <a:blip r:embed="rId3"/>
            <a:stretch>
              <a:fillRect/>
            </a:stretch>
          </p:blipFill>
          <p:spPr>
            <a:xfrm>
              <a:off x="3277821" y="3567249"/>
              <a:ext cx="323116" cy="731583"/>
            </a:xfrm>
            <a:prstGeom prst="rect">
              <a:avLst/>
            </a:prstGeom>
          </p:spPr>
        </p:pic>
        <p:pic>
          <p:nvPicPr>
            <p:cNvPr id="50" name="Picture 49"/>
            <p:cNvPicPr>
              <a:picLocks noChangeAspect="1"/>
            </p:cNvPicPr>
            <p:nvPr/>
          </p:nvPicPr>
          <p:blipFill>
            <a:blip r:embed="rId3"/>
            <a:stretch>
              <a:fillRect/>
            </a:stretch>
          </p:blipFill>
          <p:spPr>
            <a:xfrm>
              <a:off x="4815599" y="3483229"/>
              <a:ext cx="323116" cy="731583"/>
            </a:xfrm>
            <a:prstGeom prst="rect">
              <a:avLst/>
            </a:prstGeom>
          </p:spPr>
        </p:pic>
      </p:grpSp>
      <p:grpSp>
        <p:nvGrpSpPr>
          <p:cNvPr id="19" name="Group 18"/>
          <p:cNvGrpSpPr/>
          <p:nvPr/>
        </p:nvGrpSpPr>
        <p:grpSpPr>
          <a:xfrm>
            <a:off x="186149" y="1563279"/>
            <a:ext cx="8841514" cy="3230906"/>
            <a:chOff x="186149" y="1563279"/>
            <a:chExt cx="8841514" cy="3230906"/>
          </a:xfrm>
        </p:grpSpPr>
        <p:sp>
          <p:nvSpPr>
            <p:cNvPr id="51" name="TextBox 50"/>
            <p:cNvSpPr txBox="1"/>
            <p:nvPr/>
          </p:nvSpPr>
          <p:spPr>
            <a:xfrm>
              <a:off x="186149" y="1563279"/>
              <a:ext cx="8841514" cy="707886"/>
            </a:xfrm>
            <a:prstGeom prst="rect">
              <a:avLst/>
            </a:prstGeom>
            <a:solidFill>
              <a:schemeClr val="bg1"/>
            </a:solidFill>
            <a:ln w="76200">
              <a:solidFill>
                <a:schemeClr val="tx1">
                  <a:lumMod val="85000"/>
                  <a:lumOff val="15000"/>
                </a:schemeClr>
              </a:solidFill>
            </a:ln>
          </p:spPr>
          <p:txBody>
            <a:bodyPr wrap="square" rtlCol="0">
              <a:spAutoFit/>
            </a:bodyPr>
            <a:lstStyle/>
            <a:p>
              <a:r>
                <a:rPr lang="en-ZA" sz="2000" b="1" dirty="0" smtClean="0"/>
                <a:t>TEC = PES but below REC: </a:t>
              </a:r>
              <a:r>
                <a:rPr lang="en-ZA" sz="2000" dirty="0" smtClean="0"/>
                <a:t>Mfazana, Domba, Intshambili: Needs restoration of baseflows (difficult).  Socio-economic implications.  Non-flow interventions required</a:t>
              </a:r>
            </a:p>
          </p:txBody>
        </p:sp>
        <p:sp>
          <p:nvSpPr>
            <p:cNvPr id="52" name="Right Arrow 51"/>
            <p:cNvSpPr/>
            <p:nvPr/>
          </p:nvSpPr>
          <p:spPr>
            <a:xfrm rot="5400000">
              <a:off x="5062368" y="3759234"/>
              <a:ext cx="503056" cy="25863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FF0000"/>
                </a:solidFill>
              </a:endParaRPr>
            </a:p>
          </p:txBody>
        </p:sp>
        <p:sp>
          <p:nvSpPr>
            <p:cNvPr id="53" name="Right Arrow 52"/>
            <p:cNvSpPr/>
            <p:nvPr/>
          </p:nvSpPr>
          <p:spPr>
            <a:xfrm rot="5400000">
              <a:off x="7476434" y="4413339"/>
              <a:ext cx="503056" cy="25863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FF0000"/>
                </a:solidFill>
              </a:endParaRPr>
            </a:p>
          </p:txBody>
        </p:sp>
        <p:sp>
          <p:nvSpPr>
            <p:cNvPr id="55" name="Right Arrow 54"/>
            <p:cNvSpPr/>
            <p:nvPr/>
          </p:nvSpPr>
          <p:spPr>
            <a:xfrm rot="5400000">
              <a:off x="6737710" y="3759234"/>
              <a:ext cx="503056" cy="25863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FF0000"/>
                </a:solidFill>
              </a:endParaRPr>
            </a:p>
          </p:txBody>
        </p:sp>
      </p:grpSp>
      <p:grpSp>
        <p:nvGrpSpPr>
          <p:cNvPr id="22" name="Group 21"/>
          <p:cNvGrpSpPr/>
          <p:nvPr/>
        </p:nvGrpSpPr>
        <p:grpSpPr>
          <a:xfrm>
            <a:off x="160147" y="2381074"/>
            <a:ext cx="8856051" cy="1759006"/>
            <a:chOff x="160147" y="2381074"/>
            <a:chExt cx="8856051" cy="1759006"/>
          </a:xfrm>
        </p:grpSpPr>
        <p:sp>
          <p:nvSpPr>
            <p:cNvPr id="56" name="Right Arrow 55"/>
            <p:cNvSpPr/>
            <p:nvPr/>
          </p:nvSpPr>
          <p:spPr>
            <a:xfrm rot="5400000">
              <a:off x="5966389" y="3518595"/>
              <a:ext cx="429680" cy="202130"/>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FF0000"/>
                </a:solidFill>
              </a:endParaRPr>
            </a:p>
          </p:txBody>
        </p:sp>
        <p:sp>
          <p:nvSpPr>
            <p:cNvPr id="57" name="TextBox 56"/>
            <p:cNvSpPr txBox="1"/>
            <p:nvPr/>
          </p:nvSpPr>
          <p:spPr>
            <a:xfrm>
              <a:off x="160147" y="2381074"/>
              <a:ext cx="8856051" cy="1015663"/>
            </a:xfrm>
            <a:prstGeom prst="rect">
              <a:avLst/>
            </a:prstGeom>
            <a:solidFill>
              <a:schemeClr val="bg1"/>
            </a:solidFill>
            <a:ln w="76200">
              <a:solidFill>
                <a:schemeClr val="accent4">
                  <a:lumMod val="75000"/>
                </a:schemeClr>
              </a:solidFill>
            </a:ln>
          </p:spPr>
          <p:txBody>
            <a:bodyPr wrap="square" rtlCol="0">
              <a:spAutoFit/>
            </a:bodyPr>
            <a:lstStyle/>
            <a:p>
              <a:r>
                <a:rPr lang="en-ZA" sz="2000" b="1" dirty="0" smtClean="0"/>
                <a:t>TEC improves PES but does not meet REC: </a:t>
              </a:r>
              <a:r>
                <a:rPr lang="en-ZA" sz="2000" dirty="0" smtClean="0"/>
                <a:t>Koshwana: May require removal of waste.  Too costly.  Apply other non-flow interventions to improve</a:t>
              </a:r>
            </a:p>
            <a:p>
              <a:r>
                <a:rPr lang="en-ZA" sz="2000" dirty="0" smtClean="0"/>
                <a:t>Mhlabatsjane: Improve Estuarine habitat to B – A/B (REC) too difficult. </a:t>
              </a:r>
            </a:p>
          </p:txBody>
        </p:sp>
        <p:sp>
          <p:nvSpPr>
            <p:cNvPr id="59" name="Right Arrow 58"/>
            <p:cNvSpPr/>
            <p:nvPr/>
          </p:nvSpPr>
          <p:spPr>
            <a:xfrm rot="5400000">
              <a:off x="7181008" y="3824175"/>
              <a:ext cx="429680" cy="202130"/>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FF0000"/>
                </a:solidFill>
              </a:endParaRPr>
            </a:p>
          </p:txBody>
        </p:sp>
      </p:grpSp>
      <p:grpSp>
        <p:nvGrpSpPr>
          <p:cNvPr id="9" name="Group 8"/>
          <p:cNvGrpSpPr/>
          <p:nvPr/>
        </p:nvGrpSpPr>
        <p:grpSpPr>
          <a:xfrm>
            <a:off x="470643" y="3417181"/>
            <a:ext cx="8291091" cy="3459874"/>
            <a:chOff x="470643" y="3417181"/>
            <a:chExt cx="8291091" cy="3459874"/>
          </a:xfrm>
        </p:grpSpPr>
        <p:sp>
          <p:nvSpPr>
            <p:cNvPr id="54" name="TextBox 53"/>
            <p:cNvSpPr txBox="1"/>
            <p:nvPr/>
          </p:nvSpPr>
          <p:spPr>
            <a:xfrm rot="5400000">
              <a:off x="2351592" y="4978096"/>
              <a:ext cx="139910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Mdesingane</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grpSp>
          <p:nvGrpSpPr>
            <p:cNvPr id="60" name="Group 59"/>
            <p:cNvGrpSpPr/>
            <p:nvPr/>
          </p:nvGrpSpPr>
          <p:grpSpPr>
            <a:xfrm>
              <a:off x="470643" y="3417181"/>
              <a:ext cx="8291091" cy="3459874"/>
              <a:chOff x="470643" y="3417180"/>
              <a:chExt cx="8291091" cy="3459874"/>
            </a:xfrm>
          </p:grpSpPr>
          <p:sp>
            <p:nvSpPr>
              <p:cNvPr id="61" name="TextBox 60"/>
              <p:cNvSpPr txBox="1"/>
              <p:nvPr/>
            </p:nvSpPr>
            <p:spPr>
              <a:xfrm rot="5400000">
                <a:off x="-355714" y="4243537"/>
                <a:ext cx="1991267"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Mpambanyoni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62" name="TextBox 61"/>
              <p:cNvSpPr txBox="1"/>
              <p:nvPr/>
            </p:nvSpPr>
            <p:spPr>
              <a:xfrm rot="5400000">
                <a:off x="2031771" y="4885242"/>
                <a:ext cx="1301229"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Sezela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63" name="TextBox 62"/>
              <p:cNvSpPr txBox="1"/>
              <p:nvPr/>
            </p:nvSpPr>
            <p:spPr>
              <a:xfrm rot="5400000">
                <a:off x="6620591" y="5927475"/>
                <a:ext cx="1560605"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Koshwana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64" name="TextBox 63"/>
              <p:cNvSpPr txBox="1"/>
              <p:nvPr/>
            </p:nvSpPr>
            <p:spPr>
              <a:xfrm rot="5400000">
                <a:off x="416507" y="4869225"/>
                <a:ext cx="1301229"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Mzimayi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65" name="TextBox 64"/>
              <p:cNvSpPr txBox="1"/>
              <p:nvPr/>
            </p:nvSpPr>
            <p:spPr>
              <a:xfrm rot="5400000">
                <a:off x="818373" y="4489683"/>
                <a:ext cx="1301229"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Nkomba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66" name="TextBox 65"/>
              <p:cNvSpPr txBox="1"/>
              <p:nvPr/>
            </p:nvSpPr>
            <p:spPr>
              <a:xfrm rot="5400000">
                <a:off x="1430686" y="4885241"/>
                <a:ext cx="905670" cy="338556"/>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Mzinto</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67" name="TextBox 66"/>
              <p:cNvSpPr txBox="1"/>
              <p:nvPr/>
            </p:nvSpPr>
            <p:spPr>
              <a:xfrm rot="5400000">
                <a:off x="1658718" y="4344751"/>
                <a:ext cx="1330015"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Mkumbane</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68" name="TextBox 67"/>
              <p:cNvSpPr txBox="1"/>
              <p:nvPr/>
            </p:nvSpPr>
            <p:spPr>
              <a:xfrm rot="5400000">
                <a:off x="3617661" y="4278544"/>
                <a:ext cx="1230250"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Mtwalume</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69" name="TextBox 68"/>
              <p:cNvSpPr txBox="1"/>
              <p:nvPr/>
            </p:nvSpPr>
            <p:spPr>
              <a:xfrm rot="5400000">
                <a:off x="3366477" y="4605334"/>
                <a:ext cx="905670" cy="338556"/>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Mvuzi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70" name="TextBox 69"/>
              <p:cNvSpPr txBox="1"/>
              <p:nvPr/>
            </p:nvSpPr>
            <p:spPr>
              <a:xfrm rot="5400000">
                <a:off x="2981864" y="4708288"/>
                <a:ext cx="905670" cy="338556"/>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Fafa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71" name="TextBox 70"/>
              <p:cNvSpPr txBox="1"/>
              <p:nvPr/>
            </p:nvSpPr>
            <p:spPr>
              <a:xfrm rot="5400000">
                <a:off x="4291895" y="5525088"/>
                <a:ext cx="1435452"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Kwa-Makosi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72" name="TextBox 71"/>
              <p:cNvSpPr txBox="1"/>
              <p:nvPr/>
            </p:nvSpPr>
            <p:spPr>
              <a:xfrm rot="5400000">
                <a:off x="4730176" y="5834388"/>
                <a:ext cx="1435452"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Mfazazana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73" name="TextBox 72"/>
              <p:cNvSpPr txBox="1"/>
              <p:nvPr/>
            </p:nvSpPr>
            <p:spPr>
              <a:xfrm rot="5400000">
                <a:off x="5110255" y="5695821"/>
                <a:ext cx="1435452"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Mhlungwa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74" name="TextBox 73"/>
              <p:cNvSpPr txBox="1"/>
              <p:nvPr/>
            </p:nvSpPr>
            <p:spPr>
              <a:xfrm rot="5400000">
                <a:off x="5360663" y="5431583"/>
                <a:ext cx="1622464"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Mhlabatsjane</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75" name="TextBox 74"/>
              <p:cNvSpPr txBox="1"/>
              <p:nvPr/>
            </p:nvSpPr>
            <p:spPr>
              <a:xfrm rot="5400000">
                <a:off x="6068134" y="4390794"/>
                <a:ext cx="1103449"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Mzumbe</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76" name="TextBox 75"/>
              <p:cNvSpPr txBox="1"/>
              <p:nvPr/>
            </p:nvSpPr>
            <p:spPr>
              <a:xfrm rot="5400000">
                <a:off x="6351560" y="5727437"/>
                <a:ext cx="1303489"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Intshambili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77" name="TextBox 76"/>
              <p:cNvSpPr txBox="1"/>
              <p:nvPr/>
            </p:nvSpPr>
            <p:spPr>
              <a:xfrm rot="5400000">
                <a:off x="7329515" y="5977922"/>
                <a:ext cx="905670" cy="338556"/>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Damba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78" name="TextBox 77"/>
              <p:cNvSpPr txBox="1"/>
              <p:nvPr/>
            </p:nvSpPr>
            <p:spPr>
              <a:xfrm rot="5400000">
                <a:off x="4095097" y="5512671"/>
                <a:ext cx="986152"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Mnamfu</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79" name="TextBox 78"/>
              <p:cNvSpPr txBox="1"/>
              <p:nvPr/>
            </p:nvSpPr>
            <p:spPr>
              <a:xfrm rot="5400000">
                <a:off x="7324509" y="4283131"/>
                <a:ext cx="1728083"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Mhlangamkulu</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80" name="TextBox 79"/>
              <p:cNvSpPr txBox="1"/>
              <p:nvPr/>
            </p:nvSpPr>
            <p:spPr>
              <a:xfrm rot="5400000">
                <a:off x="7728415" y="4513665"/>
                <a:ext cx="1728083"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Mtentweni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grpSp>
      </p:grpSp>
      <p:grpSp>
        <p:nvGrpSpPr>
          <p:cNvPr id="49" name="Group 48"/>
          <p:cNvGrpSpPr/>
          <p:nvPr/>
        </p:nvGrpSpPr>
        <p:grpSpPr>
          <a:xfrm>
            <a:off x="202725" y="514864"/>
            <a:ext cx="8534503" cy="5750057"/>
            <a:chOff x="202725" y="514864"/>
            <a:chExt cx="8534503" cy="5750057"/>
          </a:xfrm>
        </p:grpSpPr>
        <p:grpSp>
          <p:nvGrpSpPr>
            <p:cNvPr id="11" name="Group 10"/>
            <p:cNvGrpSpPr/>
            <p:nvPr/>
          </p:nvGrpSpPr>
          <p:grpSpPr>
            <a:xfrm>
              <a:off x="202725" y="514864"/>
              <a:ext cx="8534503" cy="5750057"/>
              <a:chOff x="202725" y="514864"/>
              <a:chExt cx="8534503" cy="5750057"/>
            </a:xfrm>
          </p:grpSpPr>
          <p:sp>
            <p:nvSpPr>
              <p:cNvPr id="35" name="Right Arrow 34"/>
              <p:cNvSpPr/>
              <p:nvPr/>
            </p:nvSpPr>
            <p:spPr>
              <a:xfrm rot="16200000">
                <a:off x="8251577" y="5495061"/>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36" name="TextBox 35"/>
              <p:cNvSpPr txBox="1"/>
              <p:nvPr/>
            </p:nvSpPr>
            <p:spPr>
              <a:xfrm>
                <a:off x="202725" y="514864"/>
                <a:ext cx="4458568" cy="400110"/>
              </a:xfrm>
              <a:prstGeom prst="rect">
                <a:avLst/>
              </a:prstGeom>
              <a:solidFill>
                <a:schemeClr val="bg1"/>
              </a:solidFill>
              <a:ln w="76200">
                <a:solidFill>
                  <a:srgbClr val="0070C0"/>
                </a:solidFill>
              </a:ln>
            </p:spPr>
            <p:txBody>
              <a:bodyPr wrap="square" rtlCol="0">
                <a:spAutoFit/>
              </a:bodyPr>
              <a:lstStyle/>
              <a:p>
                <a:pPr algn="ctr"/>
                <a:r>
                  <a:rPr lang="en-ZA" sz="2000" b="1" dirty="0" smtClean="0"/>
                  <a:t>PES = REC = TEC: </a:t>
                </a:r>
                <a:r>
                  <a:rPr lang="en-ZA" sz="2000" dirty="0" smtClean="0"/>
                  <a:t>No implications to user.</a:t>
                </a:r>
                <a:endParaRPr lang="en-ZA" sz="2000" dirty="0"/>
              </a:p>
            </p:txBody>
          </p:sp>
          <p:sp>
            <p:nvSpPr>
              <p:cNvPr id="29" name="Right Arrow 28"/>
              <p:cNvSpPr/>
              <p:nvPr/>
            </p:nvSpPr>
            <p:spPr>
              <a:xfrm rot="16200000">
                <a:off x="7820678" y="5779270"/>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37" name="Right Arrow 36"/>
              <p:cNvSpPr/>
              <p:nvPr/>
            </p:nvSpPr>
            <p:spPr>
              <a:xfrm rot="5400000">
                <a:off x="5406508" y="4307503"/>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38" name="Right Arrow 37"/>
              <p:cNvSpPr/>
              <p:nvPr/>
            </p:nvSpPr>
            <p:spPr>
              <a:xfrm rot="5400000">
                <a:off x="4198030" y="4494158"/>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39" name="Right Arrow 38"/>
              <p:cNvSpPr/>
              <p:nvPr/>
            </p:nvSpPr>
            <p:spPr>
              <a:xfrm rot="16200000">
                <a:off x="3850351" y="5611101"/>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40" name="Right Arrow 39"/>
              <p:cNvSpPr/>
              <p:nvPr/>
            </p:nvSpPr>
            <p:spPr>
              <a:xfrm rot="5400000">
                <a:off x="3477921" y="3887115"/>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41" name="Right Arrow 40"/>
              <p:cNvSpPr/>
              <p:nvPr/>
            </p:nvSpPr>
            <p:spPr>
              <a:xfrm rot="5400000">
                <a:off x="2666184" y="3964915"/>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42" name="Right Arrow 41"/>
              <p:cNvSpPr/>
              <p:nvPr/>
            </p:nvSpPr>
            <p:spPr>
              <a:xfrm rot="5400000">
                <a:off x="2270657" y="3887115"/>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43" name="Right Arrow 42"/>
              <p:cNvSpPr/>
              <p:nvPr/>
            </p:nvSpPr>
            <p:spPr>
              <a:xfrm rot="16200000">
                <a:off x="1893702" y="5670720"/>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45" name="Right Arrow 44"/>
              <p:cNvSpPr/>
              <p:nvPr/>
            </p:nvSpPr>
            <p:spPr>
              <a:xfrm rot="5400000">
                <a:off x="1213417" y="3613121"/>
                <a:ext cx="596618" cy="253076"/>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46" name="Right Arrow 45"/>
              <p:cNvSpPr/>
              <p:nvPr/>
            </p:nvSpPr>
            <p:spPr>
              <a:xfrm rot="5400000">
                <a:off x="729321" y="3845885"/>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47" name="Right Arrow 46"/>
              <p:cNvSpPr/>
              <p:nvPr/>
            </p:nvSpPr>
            <p:spPr>
              <a:xfrm rot="16200000">
                <a:off x="279313" y="5729143"/>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58" name="Right Arrow 57"/>
              <p:cNvSpPr/>
              <p:nvPr/>
            </p:nvSpPr>
            <p:spPr>
              <a:xfrm rot="5400000">
                <a:off x="6439887" y="3670725"/>
                <a:ext cx="452724" cy="245772"/>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grpSp>
        <p:sp>
          <p:nvSpPr>
            <p:cNvPr id="83" name="Right Arrow 82"/>
            <p:cNvSpPr/>
            <p:nvPr/>
          </p:nvSpPr>
          <p:spPr>
            <a:xfrm rot="5400000">
              <a:off x="1553748" y="3918253"/>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grpSp>
    </p:spTree>
    <p:extLst>
      <p:ext uri="{BB962C8B-B14F-4D97-AF65-F5344CB8AC3E}">
        <p14:creationId xmlns:p14="http://schemas.microsoft.com/office/powerpoint/2010/main" val="305907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fill="hold"/>
                                        <p:tgtEl>
                                          <p:spTgt spid="49"/>
                                        </p:tgtEl>
                                        <p:attrNameLst>
                                          <p:attrName>ppt_x</p:attrName>
                                        </p:attrNameLst>
                                      </p:cBhvr>
                                      <p:tavLst>
                                        <p:tav tm="0">
                                          <p:val>
                                            <p:strVal val="#ppt_x"/>
                                          </p:val>
                                        </p:tav>
                                        <p:tav tm="100000">
                                          <p:val>
                                            <p:strVal val="#ppt_x"/>
                                          </p:val>
                                        </p:tav>
                                      </p:tavLst>
                                    </p:anim>
                                    <p:anim calcmode="lin" valueType="num">
                                      <p:cBhvr additive="base">
                                        <p:cTn id="13"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25</a:t>
            </a:fld>
            <a:endParaRPr lang="en-US" altLang="en-US" dirty="0" smtClean="0">
              <a:solidFill>
                <a:prstClr val="black"/>
              </a:solidFill>
              <a:ea typeface="ＭＳ Ｐゴシック" pitchFamily="34" charset="-128"/>
            </a:endParaRPr>
          </a:p>
        </p:txBody>
      </p:sp>
      <p:sp>
        <p:nvSpPr>
          <p:cNvPr id="24" name="Title 1"/>
          <p:cNvSpPr txBox="1">
            <a:spLocks/>
          </p:cNvSpPr>
          <p:nvPr/>
        </p:nvSpPr>
        <p:spPr>
          <a:xfrm>
            <a:off x="1638300" y="207432"/>
            <a:ext cx="6731000" cy="541868"/>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400" b="1" dirty="0" smtClean="0"/>
              <a:t>TEC IMPLICATIONS SC.2 IUA</a:t>
            </a:r>
            <a:endParaRPr lang="en-GB" sz="2400" b="1" dirty="0">
              <a:solidFill>
                <a:srgbClr val="FF0000"/>
              </a:solidFill>
            </a:endParaRPr>
          </a:p>
        </p:txBody>
      </p:sp>
      <p:pic>
        <p:nvPicPr>
          <p:cNvPr id="26" name="Picture 25"/>
          <p:cNvPicPr>
            <a:picLocks noChangeAspect="1"/>
          </p:cNvPicPr>
          <p:nvPr/>
        </p:nvPicPr>
        <p:blipFill rotWithShape="1">
          <a:blip r:embed="rId2"/>
          <a:srcRect l="2611" t="1897" r="7584" b="30711"/>
          <a:stretch/>
        </p:blipFill>
        <p:spPr>
          <a:xfrm>
            <a:off x="0" y="3441350"/>
            <a:ext cx="8809980" cy="3070579"/>
          </a:xfrm>
          <a:prstGeom prst="rect">
            <a:avLst/>
          </a:prstGeom>
        </p:spPr>
      </p:pic>
      <p:sp>
        <p:nvSpPr>
          <p:cNvPr id="27" name="TextBox 26"/>
          <p:cNvSpPr txBox="1"/>
          <p:nvPr/>
        </p:nvSpPr>
        <p:spPr>
          <a:xfrm rot="5400000">
            <a:off x="-355714" y="4243537"/>
            <a:ext cx="1991267"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Mpambanyoni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28" name="TextBox 27"/>
          <p:cNvSpPr txBox="1"/>
          <p:nvPr/>
        </p:nvSpPr>
        <p:spPr>
          <a:xfrm rot="5400000">
            <a:off x="2031771" y="4885242"/>
            <a:ext cx="1301229"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Sezela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37" name="TextBox 36"/>
          <p:cNvSpPr txBox="1"/>
          <p:nvPr/>
        </p:nvSpPr>
        <p:spPr>
          <a:xfrm rot="5400000">
            <a:off x="416507" y="4869225"/>
            <a:ext cx="1301229"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Mzimayi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38" name="TextBox 37"/>
          <p:cNvSpPr txBox="1"/>
          <p:nvPr/>
        </p:nvSpPr>
        <p:spPr>
          <a:xfrm rot="5400000">
            <a:off x="818373" y="4489683"/>
            <a:ext cx="1301229"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Nkomba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39" name="TextBox 38"/>
          <p:cNvSpPr txBox="1"/>
          <p:nvPr/>
        </p:nvSpPr>
        <p:spPr>
          <a:xfrm rot="5400000">
            <a:off x="1430686" y="4885241"/>
            <a:ext cx="905670" cy="338556"/>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Mzinto</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40" name="TextBox 39"/>
          <p:cNvSpPr txBox="1"/>
          <p:nvPr/>
        </p:nvSpPr>
        <p:spPr>
          <a:xfrm rot="5400000">
            <a:off x="1569415" y="4460897"/>
            <a:ext cx="1330015"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Mkumbane</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41" name="TextBox 40"/>
          <p:cNvSpPr txBox="1"/>
          <p:nvPr/>
        </p:nvSpPr>
        <p:spPr>
          <a:xfrm rot="5400000">
            <a:off x="2351592" y="4978095"/>
            <a:ext cx="1399101"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Mdesingane</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42" name="TextBox 41"/>
          <p:cNvSpPr txBox="1"/>
          <p:nvPr/>
        </p:nvSpPr>
        <p:spPr>
          <a:xfrm rot="5400000">
            <a:off x="3617661" y="4278544"/>
            <a:ext cx="1230250"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Mtwalume</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43" name="TextBox 42"/>
          <p:cNvSpPr txBox="1"/>
          <p:nvPr/>
        </p:nvSpPr>
        <p:spPr>
          <a:xfrm rot="5400000">
            <a:off x="3366477" y="4605334"/>
            <a:ext cx="905670" cy="338556"/>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Mvuzi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44" name="TextBox 43"/>
          <p:cNvSpPr txBox="1"/>
          <p:nvPr/>
        </p:nvSpPr>
        <p:spPr>
          <a:xfrm rot="5400000">
            <a:off x="2981864" y="4708288"/>
            <a:ext cx="905670" cy="338556"/>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Fafa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45" name="TextBox 44"/>
          <p:cNvSpPr txBox="1"/>
          <p:nvPr/>
        </p:nvSpPr>
        <p:spPr>
          <a:xfrm rot="5400000">
            <a:off x="4291895" y="5525088"/>
            <a:ext cx="1435452"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Kwa-Makosi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46" name="TextBox 45"/>
          <p:cNvSpPr txBox="1"/>
          <p:nvPr/>
        </p:nvSpPr>
        <p:spPr>
          <a:xfrm rot="5400000">
            <a:off x="5110255" y="5695821"/>
            <a:ext cx="1435452"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Mhlungwa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47" name="TextBox 46"/>
          <p:cNvSpPr txBox="1"/>
          <p:nvPr/>
        </p:nvSpPr>
        <p:spPr>
          <a:xfrm rot="5400000">
            <a:off x="5360663" y="5431583"/>
            <a:ext cx="1622464"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Mhlabatsjane</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48" name="TextBox 47"/>
          <p:cNvSpPr txBox="1"/>
          <p:nvPr/>
        </p:nvSpPr>
        <p:spPr>
          <a:xfrm rot="5400000">
            <a:off x="6068134" y="4390794"/>
            <a:ext cx="1103449"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Mzumbe</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49" name="TextBox 48"/>
          <p:cNvSpPr txBox="1"/>
          <p:nvPr/>
        </p:nvSpPr>
        <p:spPr>
          <a:xfrm rot="5400000">
            <a:off x="6351560" y="5727437"/>
            <a:ext cx="1303489"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Intshambili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50" name="TextBox 49"/>
          <p:cNvSpPr txBox="1"/>
          <p:nvPr/>
        </p:nvSpPr>
        <p:spPr>
          <a:xfrm rot="5400000">
            <a:off x="7329515" y="5977922"/>
            <a:ext cx="905670" cy="338556"/>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Damba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51" name="TextBox 50"/>
          <p:cNvSpPr txBox="1"/>
          <p:nvPr/>
        </p:nvSpPr>
        <p:spPr>
          <a:xfrm rot="5400000">
            <a:off x="4095097" y="5512671"/>
            <a:ext cx="986152"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Mnamfu</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52" name="TextBox 51"/>
          <p:cNvSpPr txBox="1"/>
          <p:nvPr/>
        </p:nvSpPr>
        <p:spPr>
          <a:xfrm rot="5400000">
            <a:off x="7324509" y="4283131"/>
            <a:ext cx="1728083"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Mhlangamkulu</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53" name="TextBox 52"/>
          <p:cNvSpPr txBox="1"/>
          <p:nvPr/>
        </p:nvSpPr>
        <p:spPr>
          <a:xfrm rot="5400000">
            <a:off x="7728415" y="4513665"/>
            <a:ext cx="1728083"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Mtentweni</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75" name="TextBox 74"/>
          <p:cNvSpPr txBox="1"/>
          <p:nvPr/>
        </p:nvSpPr>
        <p:spPr>
          <a:xfrm>
            <a:off x="178967" y="1078365"/>
            <a:ext cx="8737600" cy="1938992"/>
          </a:xfrm>
          <a:prstGeom prst="rect">
            <a:avLst/>
          </a:prstGeom>
          <a:solidFill>
            <a:schemeClr val="bg1"/>
          </a:solidFill>
        </p:spPr>
        <p:txBody>
          <a:bodyPr wrap="square" rtlCol="0">
            <a:spAutoFit/>
          </a:bodyPr>
          <a:lstStyle/>
          <a:p>
            <a:r>
              <a:rPr lang="en-ZA" sz="2400" dirty="0" smtClean="0">
                <a:latin typeface="+mj-lt"/>
              </a:rPr>
              <a:t>WRC II and its catchment configuration will result in:</a:t>
            </a:r>
          </a:p>
          <a:p>
            <a:pPr marL="285750" indent="-285750">
              <a:buFont typeface="Wingdings" panose="05000000000000000000" pitchFamily="2" charset="2"/>
              <a:buChar char="Ø"/>
            </a:pPr>
            <a:r>
              <a:rPr lang="en-ZA" sz="2400" dirty="0" smtClean="0">
                <a:latin typeface="+mj-lt"/>
              </a:rPr>
              <a:t>TEC = REC at 17 of the 21 estuaries, i.e., REC is met at 17 estuaries.</a:t>
            </a:r>
          </a:p>
          <a:p>
            <a:pPr marL="285750" indent="-285750">
              <a:buFont typeface="Wingdings" panose="05000000000000000000" pitchFamily="2" charset="2"/>
              <a:buChar char="Ø"/>
            </a:pPr>
            <a:r>
              <a:rPr lang="en-ZA" sz="2400" dirty="0" smtClean="0">
                <a:latin typeface="+mj-lt"/>
              </a:rPr>
              <a:t>TEC is an improvement of the PES at </a:t>
            </a:r>
            <a:r>
              <a:rPr lang="en-ZA" sz="2400" dirty="0">
                <a:latin typeface="+mj-lt"/>
              </a:rPr>
              <a:t>2</a:t>
            </a:r>
            <a:r>
              <a:rPr lang="en-ZA" sz="2400" dirty="0" smtClean="0">
                <a:latin typeface="+mj-lt"/>
              </a:rPr>
              <a:t> estuaries i.e. the REC is partially met.</a:t>
            </a:r>
          </a:p>
          <a:p>
            <a:pPr marL="285750" indent="-285750">
              <a:buFont typeface="Wingdings" panose="05000000000000000000" pitchFamily="2" charset="2"/>
              <a:buChar char="Ø"/>
            </a:pPr>
            <a:r>
              <a:rPr lang="en-ZA" sz="2400" dirty="0" smtClean="0">
                <a:latin typeface="+mj-lt"/>
              </a:rPr>
              <a:t>TEC </a:t>
            </a:r>
            <a:r>
              <a:rPr lang="en-ZA" sz="2400" dirty="0">
                <a:latin typeface="+mj-lt"/>
              </a:rPr>
              <a:t>= PES </a:t>
            </a:r>
            <a:r>
              <a:rPr lang="en-ZA" sz="2400" dirty="0" smtClean="0">
                <a:latin typeface="+mj-lt"/>
              </a:rPr>
              <a:t>at 2 </a:t>
            </a:r>
            <a:r>
              <a:rPr lang="en-ZA" sz="2400" dirty="0">
                <a:latin typeface="+mj-lt"/>
              </a:rPr>
              <a:t>estuaries. </a:t>
            </a:r>
          </a:p>
        </p:txBody>
      </p:sp>
      <p:sp>
        <p:nvSpPr>
          <p:cNvPr id="76" name="TextBox 75"/>
          <p:cNvSpPr txBox="1"/>
          <p:nvPr/>
        </p:nvSpPr>
        <p:spPr>
          <a:xfrm rot="5400000">
            <a:off x="4730176" y="5834388"/>
            <a:ext cx="1435452"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Mfazazana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
        <p:nvSpPr>
          <p:cNvPr id="77" name="TextBox 76"/>
          <p:cNvSpPr txBox="1"/>
          <p:nvPr/>
        </p:nvSpPr>
        <p:spPr>
          <a:xfrm rot="5400000">
            <a:off x="6620591" y="5927475"/>
            <a:ext cx="1560605" cy="338554"/>
          </a:xfrm>
          <a:prstGeom prst="rect">
            <a:avLst/>
          </a:prstGeom>
          <a:noFill/>
        </p:spPr>
        <p:txBody>
          <a:bodyPr wrap="square" rtlCol="0">
            <a:spAutoFit/>
          </a:bodyPr>
          <a:lstStyle/>
          <a:p>
            <a:r>
              <a:rPr lang="en-ZA" sz="1600" dirty="0" smtClean="0">
                <a:solidFill>
                  <a:schemeClr val="accent1">
                    <a:lumMod val="75000"/>
                  </a:schemeClr>
                </a:solidFill>
                <a:latin typeface="Aharoni" panose="02010803020104030203" pitchFamily="2" charset="-79"/>
                <a:cs typeface="Aharoni" panose="02010803020104030203" pitchFamily="2" charset="-79"/>
              </a:rPr>
              <a:t>Koshwana</a:t>
            </a:r>
            <a:endParaRPr lang="en-ZA" sz="1600" dirty="0">
              <a:solidFill>
                <a:schemeClr val="accent1">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81058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26</a:t>
            </a:fld>
            <a:endParaRPr lang="en-US" altLang="en-US" dirty="0" smtClean="0">
              <a:solidFill>
                <a:prstClr val="black"/>
              </a:solidFill>
              <a:ea typeface="ＭＳ Ｐゴシック" pitchFamily="34" charset="-128"/>
            </a:endParaRPr>
          </a:p>
        </p:txBody>
      </p:sp>
      <p:sp>
        <p:nvSpPr>
          <p:cNvPr id="5" name="Title 1"/>
          <p:cNvSpPr txBox="1">
            <a:spLocks/>
          </p:cNvSpPr>
          <p:nvPr/>
        </p:nvSpPr>
        <p:spPr>
          <a:xfrm>
            <a:off x="1662577" y="54686"/>
            <a:ext cx="6731000" cy="541868"/>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400" b="1" dirty="0" smtClean="0"/>
              <a:t>TEC IMPLICATIONS SC.2 IUA</a:t>
            </a:r>
            <a:endParaRPr lang="en-GB" sz="2400" b="1" dirty="0">
              <a:solidFill>
                <a:srgbClr val="FF0000"/>
              </a:solidFill>
            </a:endParaRPr>
          </a:p>
        </p:txBody>
      </p:sp>
      <p:sp>
        <p:nvSpPr>
          <p:cNvPr id="6" name="TextBox 5"/>
          <p:cNvSpPr txBox="1"/>
          <p:nvPr/>
        </p:nvSpPr>
        <p:spPr>
          <a:xfrm>
            <a:off x="1504419" y="931072"/>
            <a:ext cx="7574844" cy="4139595"/>
          </a:xfrm>
          <a:prstGeom prst="rect">
            <a:avLst/>
          </a:prstGeom>
          <a:solidFill>
            <a:schemeClr val="bg1"/>
          </a:solidFill>
        </p:spPr>
        <p:txBody>
          <a:bodyPr wrap="square" rtlCol="0">
            <a:spAutoFit/>
          </a:bodyPr>
          <a:lstStyle/>
          <a:p>
            <a:r>
              <a:rPr lang="en-ZA" sz="2400" dirty="0" smtClean="0"/>
              <a:t>Note:  Scenario </a:t>
            </a:r>
            <a:r>
              <a:rPr lang="en-ZA" sz="2400" dirty="0"/>
              <a:t>C and D indicated as preferred </a:t>
            </a:r>
            <a:r>
              <a:rPr lang="en-ZA" sz="2400" dirty="0" smtClean="0"/>
              <a:t>scenarios</a:t>
            </a:r>
            <a:endParaRPr lang="en-ZA" sz="2400" dirty="0"/>
          </a:p>
          <a:p>
            <a:endParaRPr lang="en-ZA" sz="2400" dirty="0">
              <a:latin typeface="+mj-lt"/>
            </a:endParaRPr>
          </a:p>
          <a:p>
            <a:pPr marL="285750" indent="-285750">
              <a:buFont typeface="Wingdings" panose="05000000000000000000" pitchFamily="2" charset="2"/>
              <a:buChar char="Ø"/>
            </a:pPr>
            <a:r>
              <a:rPr lang="en-ZA" sz="2400" dirty="0" smtClean="0">
                <a:latin typeface="+mj-lt"/>
              </a:rPr>
              <a:t>Non-flow related measures must be applied to achieve the TEC at 6 estuaries</a:t>
            </a:r>
            <a:endParaRPr lang="en-ZA" sz="2400" dirty="0">
              <a:latin typeface="+mj-lt"/>
            </a:endParaRPr>
          </a:p>
          <a:p>
            <a:pPr marL="342900" indent="-342900">
              <a:buFont typeface="Wingdings" panose="05000000000000000000" pitchFamily="2" charset="2"/>
              <a:buChar char="Ø"/>
            </a:pPr>
            <a:endParaRPr lang="en-ZA" sz="2400" dirty="0">
              <a:latin typeface="+mj-lt"/>
            </a:endParaRPr>
          </a:p>
          <a:p>
            <a:pPr marL="342900" indent="-342900">
              <a:buFont typeface="Wingdings" panose="05000000000000000000" pitchFamily="2" charset="2"/>
              <a:buChar char="Ø"/>
            </a:pPr>
            <a:r>
              <a:rPr lang="en-ZA" sz="2400" dirty="0" smtClean="0">
                <a:latin typeface="+mj-lt"/>
              </a:rPr>
              <a:t>Sezela:  </a:t>
            </a:r>
            <a:r>
              <a:rPr lang="en-ZA" sz="2400" dirty="0"/>
              <a:t>Limited additional waster (as per Sc C) will meet the </a:t>
            </a:r>
            <a:r>
              <a:rPr lang="en-ZA" sz="2400" dirty="0" smtClean="0"/>
              <a:t>TEC</a:t>
            </a:r>
          </a:p>
          <a:p>
            <a:pPr marL="342900" indent="-342900">
              <a:buFont typeface="Wingdings" panose="05000000000000000000" pitchFamily="2" charset="2"/>
              <a:buChar char="Ø"/>
            </a:pPr>
            <a:endParaRPr lang="en-ZA" sz="2400" dirty="0"/>
          </a:p>
          <a:p>
            <a:pPr marL="342900" indent="-342900">
              <a:buFont typeface="Wingdings" panose="05000000000000000000" pitchFamily="2" charset="2"/>
              <a:buChar char="Ø"/>
            </a:pPr>
            <a:r>
              <a:rPr lang="en-ZA" sz="2400" dirty="0"/>
              <a:t>WRC is a Class </a:t>
            </a:r>
            <a:r>
              <a:rPr lang="en-ZA" sz="2400" dirty="0" smtClean="0"/>
              <a:t>II </a:t>
            </a:r>
            <a:r>
              <a:rPr lang="en-ZA" sz="2400" dirty="0"/>
              <a:t>under the REC and PES situation</a:t>
            </a:r>
          </a:p>
          <a:p>
            <a:endParaRPr lang="en-ZA" sz="2400" dirty="0"/>
          </a:p>
          <a:p>
            <a:endParaRPr lang="en-ZA" sz="2400" dirty="0">
              <a:latin typeface="+mj-lt"/>
            </a:endParaRPr>
          </a:p>
        </p:txBody>
      </p:sp>
    </p:spTree>
    <p:extLst>
      <p:ext uri="{BB962C8B-B14F-4D97-AF65-F5344CB8AC3E}">
        <p14:creationId xmlns:p14="http://schemas.microsoft.com/office/powerpoint/2010/main" val="2180015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674" r="4709"/>
          <a:stretch/>
        </p:blipFill>
        <p:spPr>
          <a:xfrm>
            <a:off x="1128359" y="510946"/>
            <a:ext cx="7401630" cy="5168917"/>
          </a:xfrm>
          <a:prstGeom prst="rect">
            <a:avLst/>
          </a:prstGeom>
        </p:spPr>
      </p:pic>
      <p:sp>
        <p:nvSpPr>
          <p:cNvPr id="2" name="Slide Number Placeholder 1"/>
          <p:cNvSpPr>
            <a:spLocks noGrp="1"/>
          </p:cNvSpPr>
          <p:nvPr>
            <p:ph type="sldNum" sz="quarter" idx="12"/>
          </p:nvPr>
        </p:nvSpPr>
        <p:spPr/>
        <p:txBody>
          <a:bodyPr/>
          <a:lstStyle/>
          <a:p>
            <a:pPr defTabSz="25716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257169" fontAlgn="base">
                <a:spcBef>
                  <a:spcPct val="0"/>
                </a:spcBef>
                <a:spcAft>
                  <a:spcPct val="0"/>
                </a:spcAft>
              </a:pPr>
              <a:t>27</a:t>
            </a:fld>
            <a:endParaRPr lang="en-US" altLang="en-US" dirty="0" smtClean="0">
              <a:solidFill>
                <a:prstClr val="black"/>
              </a:solidFill>
              <a:ea typeface="ＭＳ Ｐゴシック" pitchFamily="34" charset="-128"/>
            </a:endParaRPr>
          </a:p>
        </p:txBody>
      </p:sp>
      <p:sp>
        <p:nvSpPr>
          <p:cNvPr id="6" name="Title 1"/>
          <p:cNvSpPr txBox="1">
            <a:spLocks/>
          </p:cNvSpPr>
          <p:nvPr/>
        </p:nvSpPr>
        <p:spPr bwMode="auto">
          <a:xfrm>
            <a:off x="812800" y="-107028"/>
            <a:ext cx="8032749"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latin typeface="Futura Md BT" pitchFamily="34" charset="0"/>
              </a:rPr>
              <a:t> Summary of PES vs REC vs TEC at all estuaries</a:t>
            </a:r>
            <a:endParaRPr lang="en-ZA" altLang="en-US" sz="2600" b="1" dirty="0">
              <a:latin typeface="Futura Md BT" pitchFamily="34" charset="0"/>
            </a:endParaRPr>
          </a:p>
        </p:txBody>
      </p:sp>
      <p:sp>
        <p:nvSpPr>
          <p:cNvPr id="5" name="Rectangle 4"/>
          <p:cNvSpPr/>
          <p:nvPr/>
        </p:nvSpPr>
        <p:spPr>
          <a:xfrm>
            <a:off x="1776237" y="5741953"/>
            <a:ext cx="5610578" cy="707886"/>
          </a:xfrm>
          <a:prstGeom prst="rect">
            <a:avLst/>
          </a:prstGeom>
          <a:solidFill>
            <a:schemeClr val="bg1"/>
          </a:solidFill>
        </p:spPr>
        <p:txBody>
          <a:bodyPr wrap="square">
            <a:spAutoFit/>
          </a:bodyPr>
          <a:lstStyle/>
          <a:p>
            <a:pPr marL="457200" indent="-457200" defTabSz="457200" fontAlgn="base">
              <a:spcBef>
                <a:spcPct val="0"/>
              </a:spcBef>
              <a:spcAft>
                <a:spcPct val="0"/>
              </a:spcAft>
              <a:buFont typeface="Wingdings" panose="05000000000000000000" pitchFamily="2" charset="2"/>
              <a:buChar char="Ø"/>
            </a:pPr>
            <a:r>
              <a:rPr lang="en-ZA" sz="2000" dirty="0" smtClean="0">
                <a:solidFill>
                  <a:prstClr val="black"/>
                </a:solidFill>
                <a:latin typeface="Futura Md BT" pitchFamily="34" charset="0"/>
                <a:ea typeface="ＭＳ Ｐゴシック" pitchFamily="34" charset="-128"/>
                <a:cs typeface="Arial" charset="0"/>
              </a:rPr>
              <a:t>PES:10% of area (14) in A or B Category</a:t>
            </a:r>
          </a:p>
          <a:p>
            <a:pPr marL="457200" indent="-457200" defTabSz="457200" fontAlgn="base">
              <a:spcBef>
                <a:spcPct val="0"/>
              </a:spcBef>
              <a:spcAft>
                <a:spcPct val="0"/>
              </a:spcAft>
              <a:buFont typeface="Wingdings" panose="05000000000000000000" pitchFamily="2" charset="2"/>
              <a:buChar char="Ø"/>
            </a:pPr>
            <a:r>
              <a:rPr lang="en-ZA" sz="2000" dirty="0">
                <a:solidFill>
                  <a:prstClr val="black"/>
                </a:solidFill>
                <a:latin typeface="Futura Md BT" pitchFamily="34" charset="0"/>
                <a:ea typeface="ＭＳ Ｐゴシック" pitchFamily="34" charset="-128"/>
                <a:cs typeface="Arial" charset="0"/>
              </a:rPr>
              <a:t>T</a:t>
            </a:r>
            <a:r>
              <a:rPr lang="en-ZA" sz="2000" dirty="0" smtClean="0">
                <a:solidFill>
                  <a:prstClr val="black"/>
                </a:solidFill>
                <a:latin typeface="Futura Md BT" pitchFamily="34" charset="0"/>
                <a:ea typeface="ＭＳ Ｐゴシック" pitchFamily="34" charset="-128"/>
                <a:cs typeface="Arial" charset="0"/>
              </a:rPr>
              <a:t>EC: 21% (27 systems)</a:t>
            </a:r>
            <a:endParaRPr lang="en-ZA" sz="2000" dirty="0">
              <a:solidFill>
                <a:prstClr val="black"/>
              </a:solidFill>
              <a:latin typeface="Futura Md BT" pitchFamily="34" charset="0"/>
              <a:ea typeface="ＭＳ Ｐゴシック" pitchFamily="34" charset="-128"/>
              <a:cs typeface="Arial" charset="0"/>
            </a:endParaRPr>
          </a:p>
        </p:txBody>
      </p:sp>
      <p:sp>
        <p:nvSpPr>
          <p:cNvPr id="3" name="Rectangle 2"/>
          <p:cNvSpPr/>
          <p:nvPr/>
        </p:nvSpPr>
        <p:spPr>
          <a:xfrm>
            <a:off x="4581526" y="1144370"/>
            <a:ext cx="1447800" cy="1384995"/>
          </a:xfrm>
          <a:prstGeom prst="rect">
            <a:avLst/>
          </a:prstGeom>
        </p:spPr>
        <p:txBody>
          <a:bodyPr wrap="square">
            <a:spAutoFit/>
          </a:bodyPr>
          <a:lstStyle/>
          <a:p>
            <a:pPr defTabSz="457200" fontAlgn="base">
              <a:spcBef>
                <a:spcPct val="0"/>
              </a:spcBef>
              <a:spcAft>
                <a:spcPct val="0"/>
              </a:spcAft>
            </a:pPr>
            <a:r>
              <a:rPr lang="en-ZA" sz="1400" b="1" dirty="0">
                <a:solidFill>
                  <a:schemeClr val="accent6">
                    <a:lumMod val="75000"/>
                  </a:schemeClr>
                </a:solidFill>
                <a:latin typeface="Futura Md BT" pitchFamily="34" charset="0"/>
                <a:ea typeface="ＭＳ Ｐゴシック" pitchFamily="34" charset="-128"/>
                <a:cs typeface="Arial" charset="0"/>
              </a:rPr>
              <a:t>I</a:t>
            </a:r>
            <a:r>
              <a:rPr lang="en-ZA" sz="1400" b="1" dirty="0" smtClean="0">
                <a:solidFill>
                  <a:schemeClr val="accent6">
                    <a:lumMod val="75000"/>
                  </a:schemeClr>
                </a:solidFill>
                <a:latin typeface="Futura Md BT" pitchFamily="34" charset="0"/>
                <a:ea typeface="ＭＳ Ｐゴシック" pitchFamily="34" charset="-128"/>
                <a:cs typeface="Arial" charset="0"/>
              </a:rPr>
              <a:t>ndicative </a:t>
            </a:r>
            <a:r>
              <a:rPr lang="en-ZA" sz="1400" b="1" dirty="0">
                <a:solidFill>
                  <a:schemeClr val="accent6">
                    <a:lumMod val="75000"/>
                  </a:schemeClr>
                </a:solidFill>
                <a:latin typeface="Futura Md BT" pitchFamily="34" charset="0"/>
                <a:ea typeface="ＭＳ Ｐゴシック" pitchFamily="34" charset="-128"/>
                <a:cs typeface="Arial" charset="0"/>
              </a:rPr>
              <a:t>of improved condition in Durban Bay shallow water </a:t>
            </a:r>
            <a:r>
              <a:rPr lang="en-ZA" sz="1400" b="1" dirty="0" smtClean="0">
                <a:solidFill>
                  <a:schemeClr val="accent6">
                    <a:lumMod val="75000"/>
                  </a:schemeClr>
                </a:solidFill>
                <a:latin typeface="Futura Md BT" pitchFamily="34" charset="0"/>
                <a:ea typeface="ＭＳ Ｐゴシック" pitchFamily="34" charset="-128"/>
                <a:cs typeface="Arial" charset="0"/>
              </a:rPr>
              <a:t>zone</a:t>
            </a:r>
            <a:endParaRPr lang="en-ZA" sz="1400" b="1" dirty="0">
              <a:solidFill>
                <a:schemeClr val="accent6">
                  <a:lumMod val="75000"/>
                </a:schemeClr>
              </a:solidFill>
              <a:latin typeface="Futura Md BT" pitchFamily="34" charset="0"/>
              <a:ea typeface="ＭＳ Ｐゴシック" pitchFamily="34" charset="-128"/>
              <a:cs typeface="Arial" charset="0"/>
            </a:endParaRPr>
          </a:p>
        </p:txBody>
      </p:sp>
      <p:sp>
        <p:nvSpPr>
          <p:cNvPr id="9" name="Rectangle 8"/>
          <p:cNvSpPr/>
          <p:nvPr/>
        </p:nvSpPr>
        <p:spPr>
          <a:xfrm>
            <a:off x="4381501" y="1711553"/>
            <a:ext cx="304799" cy="307777"/>
          </a:xfrm>
          <a:prstGeom prst="rect">
            <a:avLst/>
          </a:prstGeom>
        </p:spPr>
        <p:txBody>
          <a:bodyPr wrap="square">
            <a:spAutoFit/>
          </a:bodyPr>
          <a:lstStyle/>
          <a:p>
            <a:pPr defTabSz="457200" fontAlgn="base">
              <a:spcBef>
                <a:spcPct val="0"/>
              </a:spcBef>
              <a:spcAft>
                <a:spcPct val="0"/>
              </a:spcAft>
            </a:pPr>
            <a:r>
              <a:rPr lang="en-ZA" sz="1400" b="1" dirty="0">
                <a:solidFill>
                  <a:schemeClr val="accent6">
                    <a:lumMod val="75000"/>
                  </a:schemeClr>
                </a:solidFill>
                <a:latin typeface="Futura Md BT" pitchFamily="34" charset="0"/>
                <a:ea typeface="ＭＳ Ｐゴシック" pitchFamily="34" charset="-128"/>
                <a:cs typeface="Arial" charset="0"/>
              </a:rPr>
              <a:t>=</a:t>
            </a:r>
          </a:p>
        </p:txBody>
      </p:sp>
    </p:spTree>
    <p:extLst>
      <p:ext uri="{BB962C8B-B14F-4D97-AF65-F5344CB8AC3E}">
        <p14:creationId xmlns:p14="http://schemas.microsoft.com/office/powerpoint/2010/main" val="1590967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743" y="3068150"/>
            <a:ext cx="9024257" cy="523220"/>
          </a:xfrm>
          <a:prstGeom prst="rect">
            <a:avLst/>
          </a:prstGeom>
          <a:noFill/>
        </p:spPr>
        <p:txBody>
          <a:bodyPr wrap="square" rtlCol="0">
            <a:spAutoFit/>
          </a:bodyPr>
          <a:lstStyle/>
          <a:p>
            <a:pPr lvl="1" algn="ctr"/>
            <a:r>
              <a:rPr lang="en-ZA" sz="2800" b="1" dirty="0" smtClean="0">
                <a:latin typeface="Futura Md BT" pitchFamily="34" charset="0"/>
              </a:rPr>
              <a:t>QUESTIONS FOR CLARIFICATION</a:t>
            </a:r>
            <a:endParaRPr lang="en-ZA" sz="2800" b="1" dirty="0">
              <a:latin typeface="Futura Md BT" pitchFamily="34" charset="0"/>
            </a:endParaRPr>
          </a:p>
        </p:txBody>
      </p:sp>
    </p:spTree>
    <p:extLst>
      <p:ext uri="{BB962C8B-B14F-4D97-AF65-F5344CB8AC3E}">
        <p14:creationId xmlns:p14="http://schemas.microsoft.com/office/powerpoint/2010/main" val="3375179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3</a:t>
            </a:fld>
            <a:endParaRPr lang="en-US" altLang="en-US" dirty="0" smtClean="0">
              <a:solidFill>
                <a:prstClr val="black"/>
              </a:solidFill>
              <a:ea typeface="ＭＳ Ｐゴシック" pitchFamily="34" charset="-128"/>
            </a:endParaRPr>
          </a:p>
        </p:txBody>
      </p:sp>
      <p:sp>
        <p:nvSpPr>
          <p:cNvPr id="4" name="TextBox 3"/>
          <p:cNvSpPr txBox="1"/>
          <p:nvPr/>
        </p:nvSpPr>
        <p:spPr>
          <a:xfrm>
            <a:off x="383822" y="169333"/>
            <a:ext cx="8647290" cy="830997"/>
          </a:xfrm>
          <a:prstGeom prst="rect">
            <a:avLst/>
          </a:prstGeom>
          <a:solidFill>
            <a:schemeClr val="bg1"/>
          </a:solidFill>
        </p:spPr>
        <p:txBody>
          <a:bodyPr wrap="square" rtlCol="0">
            <a:spAutoFit/>
          </a:bodyPr>
          <a:lstStyle/>
          <a:p>
            <a:pPr algn="ctr"/>
            <a:r>
              <a:rPr lang="en-ZA" sz="2400" b="1" dirty="0" smtClean="0">
                <a:latin typeface="Futura Md BT" panose="020B0602020204020303" pitchFamily="34" charset="0"/>
              </a:rPr>
              <a:t>APPROACH FOR RECOMMENDING THE CATCHMENT CONFIGURATION</a:t>
            </a:r>
          </a:p>
        </p:txBody>
      </p:sp>
      <p:sp>
        <p:nvSpPr>
          <p:cNvPr id="5" name="TextBox 4"/>
          <p:cNvSpPr txBox="1"/>
          <p:nvPr/>
        </p:nvSpPr>
        <p:spPr>
          <a:xfrm>
            <a:off x="299156" y="1214181"/>
            <a:ext cx="8816622" cy="5232202"/>
          </a:xfrm>
          <a:prstGeom prst="rect">
            <a:avLst/>
          </a:prstGeom>
          <a:solidFill>
            <a:schemeClr val="bg1"/>
          </a:solidFill>
        </p:spPr>
        <p:txBody>
          <a:bodyPr wrap="square" rtlCol="0">
            <a:spAutoFit/>
          </a:bodyPr>
          <a:lstStyle/>
          <a:p>
            <a:pPr>
              <a:spcAft>
                <a:spcPts val="1200"/>
              </a:spcAft>
            </a:pPr>
            <a:r>
              <a:rPr lang="en-ZA" sz="2400" dirty="0">
                <a:latin typeface="Futura Md BT" panose="020B0602020204020303" pitchFamily="34" charset="0"/>
              </a:rPr>
              <a:t>S</a:t>
            </a:r>
            <a:r>
              <a:rPr lang="en-ZA" sz="2400" dirty="0" smtClean="0">
                <a:latin typeface="Futura Md BT" panose="020B0602020204020303" pitchFamily="34" charset="0"/>
              </a:rPr>
              <a:t>teps to achieve the Target Ecological Categories: </a:t>
            </a:r>
          </a:p>
          <a:p>
            <a:pPr marL="342900" indent="-342900">
              <a:spcAft>
                <a:spcPts val="1200"/>
              </a:spcAft>
              <a:buFont typeface="Wingdings" panose="05000000000000000000" pitchFamily="2" charset="2"/>
              <a:buChar char="Ø"/>
            </a:pPr>
            <a:r>
              <a:rPr lang="en-ZA" sz="2400" dirty="0" smtClean="0">
                <a:latin typeface="Futura Md BT" panose="020B0602020204020303" pitchFamily="34" charset="0"/>
              </a:rPr>
              <a:t>PES &amp; REC evaluated and interventions required to achieve the REC identified.</a:t>
            </a:r>
          </a:p>
          <a:p>
            <a:pPr marL="342900" indent="-342900">
              <a:spcAft>
                <a:spcPts val="1200"/>
              </a:spcAft>
              <a:buFont typeface="Wingdings" panose="05000000000000000000" pitchFamily="2" charset="2"/>
              <a:buChar char="Ø"/>
            </a:pPr>
            <a:r>
              <a:rPr lang="en-ZA" sz="2400" dirty="0" smtClean="0">
                <a:latin typeface="Futura Md BT" panose="020B0602020204020303" pitchFamily="34" charset="0"/>
              </a:rPr>
              <a:t>Evaluate implications of interventions.</a:t>
            </a:r>
          </a:p>
          <a:p>
            <a:pPr marL="342900" indent="-342900">
              <a:spcAft>
                <a:spcPts val="1200"/>
              </a:spcAft>
              <a:buFont typeface="Wingdings" panose="05000000000000000000" pitchFamily="2" charset="2"/>
              <a:buChar char="Ø"/>
            </a:pPr>
            <a:r>
              <a:rPr lang="en-ZA" sz="2400" dirty="0" smtClean="0">
                <a:latin typeface="Futura Md BT" panose="020B0602020204020303" pitchFamily="34" charset="0"/>
              </a:rPr>
              <a:t>Identify best compromise/balance scenarios.</a:t>
            </a:r>
          </a:p>
          <a:p>
            <a:pPr marL="342900" indent="-342900">
              <a:spcAft>
                <a:spcPts val="1200"/>
              </a:spcAft>
              <a:buFont typeface="Wingdings" panose="05000000000000000000" pitchFamily="2" charset="2"/>
              <a:buChar char="Ø"/>
            </a:pPr>
            <a:r>
              <a:rPr lang="en-ZA" sz="2400" dirty="0" smtClean="0">
                <a:latin typeface="Futura Md BT" panose="020B0602020204020303" pitchFamily="34" charset="0"/>
              </a:rPr>
              <a:t>Compare ecological consequences to REC.</a:t>
            </a:r>
            <a:endParaRPr lang="en-ZA" sz="2400" dirty="0">
              <a:latin typeface="Futura Md BT" panose="020B0602020204020303" pitchFamily="34" charset="0"/>
            </a:endParaRPr>
          </a:p>
          <a:p>
            <a:pPr marL="342900" indent="-342900">
              <a:spcAft>
                <a:spcPts val="1200"/>
              </a:spcAft>
              <a:buFont typeface="Wingdings" panose="05000000000000000000" pitchFamily="2" charset="2"/>
              <a:buChar char="Ø"/>
            </a:pPr>
            <a:r>
              <a:rPr lang="en-ZA" sz="2400" dirty="0" smtClean="0">
                <a:latin typeface="Futura Md BT" panose="020B0602020204020303" pitchFamily="34" charset="0"/>
              </a:rPr>
              <a:t>Considering all consequences, derive a </a:t>
            </a:r>
            <a:r>
              <a:rPr lang="en-ZA" sz="2400" dirty="0">
                <a:latin typeface="Futura Md BT" panose="020B0602020204020303" pitchFamily="34" charset="0"/>
              </a:rPr>
              <a:t>Target Ecological </a:t>
            </a:r>
            <a:r>
              <a:rPr lang="en-ZA" sz="2400" dirty="0" smtClean="0">
                <a:latin typeface="Futura Md BT" panose="020B0602020204020303" pitchFamily="34" charset="0"/>
              </a:rPr>
              <a:t>Category (focus on immediately applicable).</a:t>
            </a:r>
          </a:p>
          <a:p>
            <a:pPr marL="342900" indent="-342900">
              <a:spcAft>
                <a:spcPts val="1200"/>
              </a:spcAft>
              <a:buFont typeface="Wingdings" panose="05000000000000000000" pitchFamily="2" charset="2"/>
              <a:buChar char="Ø"/>
            </a:pPr>
            <a:r>
              <a:rPr lang="en-ZA" sz="2400" dirty="0" smtClean="0">
                <a:latin typeface="Futura Md BT" panose="020B0602020204020303" pitchFamily="34" charset="0"/>
              </a:rPr>
              <a:t>Provide implications of the TEC for future development and use of the system.</a:t>
            </a:r>
          </a:p>
          <a:p>
            <a:pPr marL="342900" indent="-342900">
              <a:spcAft>
                <a:spcPts val="1200"/>
              </a:spcAft>
              <a:buFont typeface="Wingdings" panose="05000000000000000000" pitchFamily="2" charset="2"/>
              <a:buChar char="Ø"/>
            </a:pPr>
            <a:r>
              <a:rPr lang="en-ZA" sz="2400" dirty="0" smtClean="0">
                <a:latin typeface="Futura Md BT" panose="020B0602020204020303" pitchFamily="34" charset="0"/>
              </a:rPr>
              <a:t>Present for stakeholder input (today)</a:t>
            </a:r>
            <a:endParaRPr lang="en-ZA" sz="2400" dirty="0">
              <a:latin typeface="Futura Md BT" panose="020B0602020204020303" pitchFamily="34" charset="0"/>
            </a:endParaRPr>
          </a:p>
        </p:txBody>
      </p:sp>
    </p:spTree>
    <p:extLst>
      <p:ext uri="{BB962C8B-B14F-4D97-AF65-F5344CB8AC3E}">
        <p14:creationId xmlns:p14="http://schemas.microsoft.com/office/powerpoint/2010/main" val="3783281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4</a:t>
            </a:fld>
            <a:endParaRPr lang="en-US" altLang="en-US" dirty="0" smtClean="0">
              <a:solidFill>
                <a:prstClr val="black"/>
              </a:solidFill>
              <a:ea typeface="ＭＳ Ｐゴシック" pitchFamily="34" charset="-128"/>
            </a:endParaRPr>
          </a:p>
        </p:txBody>
      </p:sp>
      <p:sp>
        <p:nvSpPr>
          <p:cNvPr id="4" name="TextBox 3"/>
          <p:cNvSpPr txBox="1"/>
          <p:nvPr/>
        </p:nvSpPr>
        <p:spPr>
          <a:xfrm>
            <a:off x="391196" y="102965"/>
            <a:ext cx="8647290" cy="369332"/>
          </a:xfrm>
          <a:prstGeom prst="rect">
            <a:avLst/>
          </a:prstGeom>
          <a:solidFill>
            <a:schemeClr val="bg1"/>
          </a:solidFill>
        </p:spPr>
        <p:txBody>
          <a:bodyPr wrap="square" rtlCol="0">
            <a:spAutoFit/>
          </a:bodyPr>
          <a:lstStyle/>
          <a:p>
            <a:pPr algn="ctr"/>
            <a:r>
              <a:rPr lang="en-ZA" b="1" dirty="0" smtClean="0">
                <a:latin typeface="Futura Md BT" panose="020B0602020204020303" pitchFamily="34" charset="0"/>
              </a:rPr>
              <a:t>APPROACH TO RECOMMEND THE CATCHMENT CONFIGURATION</a:t>
            </a:r>
            <a:endParaRPr lang="en-ZA" b="1" dirty="0">
              <a:latin typeface="Futura Md BT" panose="020B0602020204020303" pitchFamily="34" charset="0"/>
            </a:endParaRPr>
          </a:p>
        </p:txBody>
      </p:sp>
      <p:sp>
        <p:nvSpPr>
          <p:cNvPr id="5" name="TextBox 4"/>
          <p:cNvSpPr txBox="1"/>
          <p:nvPr/>
        </p:nvSpPr>
        <p:spPr>
          <a:xfrm>
            <a:off x="199506" y="675957"/>
            <a:ext cx="8741386" cy="6093976"/>
          </a:xfrm>
          <a:prstGeom prst="rect">
            <a:avLst/>
          </a:prstGeom>
          <a:solidFill>
            <a:schemeClr val="bg1"/>
          </a:solidFill>
        </p:spPr>
        <p:txBody>
          <a:bodyPr wrap="square" rtlCol="0">
            <a:spAutoFit/>
          </a:bodyPr>
          <a:lstStyle/>
          <a:p>
            <a:r>
              <a:rPr lang="en-ZA" sz="2400" dirty="0" smtClean="0">
                <a:latin typeface="Futura Md BT" panose="020B0602020204020303" pitchFamily="34" charset="0"/>
              </a:rPr>
              <a:t>Scenarios to be implemented in the medium to long term:</a:t>
            </a:r>
          </a:p>
          <a:p>
            <a:r>
              <a:rPr lang="en-ZA" sz="2400" dirty="0" smtClean="0">
                <a:latin typeface="Futura Md BT" panose="020B0602020204020303" pitchFamily="34" charset="0"/>
              </a:rPr>
              <a:t> </a:t>
            </a:r>
          </a:p>
          <a:p>
            <a:pPr marL="342900" indent="-342900">
              <a:spcAft>
                <a:spcPts val="1200"/>
              </a:spcAft>
              <a:buFont typeface="Wingdings" panose="05000000000000000000" pitchFamily="2" charset="2"/>
              <a:buChar char="Ø"/>
            </a:pPr>
            <a:r>
              <a:rPr lang="en-ZA" sz="2400" dirty="0" smtClean="0">
                <a:latin typeface="Futura Md BT" panose="020B0602020204020303" pitchFamily="34" charset="0"/>
              </a:rPr>
              <a:t>Indications will be provided on whether these Scenarios meet the TEC or not.</a:t>
            </a:r>
          </a:p>
          <a:p>
            <a:pPr marL="342900" indent="-342900">
              <a:spcAft>
                <a:spcPts val="1200"/>
              </a:spcAft>
              <a:buFont typeface="Wingdings" panose="05000000000000000000" pitchFamily="2" charset="2"/>
              <a:buChar char="Ø"/>
            </a:pPr>
            <a:r>
              <a:rPr lang="en-ZA" sz="2400" dirty="0" smtClean="0">
                <a:latin typeface="Futura Md BT" panose="020B0602020204020303" pitchFamily="34" charset="0"/>
              </a:rPr>
              <a:t>This information can guide the definition of an optimised scenario or recommendations on alternative options.</a:t>
            </a:r>
          </a:p>
          <a:p>
            <a:pPr marL="342900" indent="-342900">
              <a:spcAft>
                <a:spcPts val="1200"/>
              </a:spcAft>
              <a:buFont typeface="Wingdings" panose="05000000000000000000" pitchFamily="2" charset="2"/>
              <a:buChar char="Ø"/>
            </a:pPr>
            <a:r>
              <a:rPr lang="en-ZA" sz="2400" dirty="0" smtClean="0">
                <a:latin typeface="Futura Md BT" panose="020B0602020204020303" pitchFamily="34" charset="0"/>
              </a:rPr>
              <a:t>Future socio-economic implications may also require the gazetted immediate applicable TEC to be revised in the future.</a:t>
            </a:r>
          </a:p>
          <a:p>
            <a:pPr>
              <a:spcAft>
                <a:spcPts val="1200"/>
              </a:spcAft>
            </a:pPr>
            <a:r>
              <a:rPr lang="en-ZA" sz="2400" dirty="0" smtClean="0">
                <a:latin typeface="Futura Md BT" panose="020B0602020204020303" pitchFamily="34" charset="0"/>
              </a:rPr>
              <a:t>In summary:  Medium to long term scenarios and evaluation are used to identify the implications of the TEC and Class for future development and use of the resource. </a:t>
            </a:r>
          </a:p>
        </p:txBody>
      </p:sp>
    </p:spTree>
    <p:extLst>
      <p:ext uri="{BB962C8B-B14F-4D97-AF65-F5344CB8AC3E}">
        <p14:creationId xmlns:p14="http://schemas.microsoft.com/office/powerpoint/2010/main" val="2344061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5</a:t>
            </a:fld>
            <a:endParaRPr lang="en-US" altLang="en-US" dirty="0" smtClean="0">
              <a:solidFill>
                <a:prstClr val="black"/>
              </a:solidFill>
              <a:ea typeface="ＭＳ Ｐゴシック" pitchFamily="34" charset="-128"/>
            </a:endParaRPr>
          </a:p>
        </p:txBody>
      </p:sp>
      <p:sp>
        <p:nvSpPr>
          <p:cNvPr id="3" name="TextBox 2"/>
          <p:cNvSpPr txBox="1"/>
          <p:nvPr/>
        </p:nvSpPr>
        <p:spPr>
          <a:xfrm>
            <a:off x="1501421" y="2020711"/>
            <a:ext cx="7394223" cy="1569660"/>
          </a:xfrm>
          <a:prstGeom prst="rect">
            <a:avLst/>
          </a:prstGeom>
          <a:solidFill>
            <a:schemeClr val="bg1"/>
          </a:solidFill>
        </p:spPr>
        <p:txBody>
          <a:bodyPr wrap="square" rtlCol="0">
            <a:spAutoFit/>
          </a:bodyPr>
          <a:lstStyle/>
          <a:p>
            <a:pPr algn="ctr"/>
            <a:r>
              <a:rPr lang="en-ZA" sz="2400" b="1" dirty="0" smtClean="0">
                <a:latin typeface="Futura Md BT" panose="020B0602020204020303" pitchFamily="34" charset="0"/>
              </a:rPr>
              <a:t>WATER RESOURCE CLASS AND CATCHMENT CONFIGURATION</a:t>
            </a:r>
          </a:p>
          <a:p>
            <a:pPr algn="ctr"/>
            <a:endParaRPr lang="en-ZA" sz="2400" b="1" dirty="0">
              <a:latin typeface="Futura Md BT" panose="020B0602020204020303" pitchFamily="34" charset="0"/>
            </a:endParaRPr>
          </a:p>
          <a:p>
            <a:pPr algn="ctr"/>
            <a:r>
              <a:rPr lang="en-ZA" sz="2400" b="1" dirty="0" smtClean="0">
                <a:latin typeface="Futura Md BT" panose="020B0602020204020303" pitchFamily="34" charset="0"/>
              </a:rPr>
              <a:t>NORTHERN CLUSTERS</a:t>
            </a:r>
            <a:endParaRPr lang="en-ZA" sz="2400" b="1" dirty="0">
              <a:latin typeface="Futura Md BT" panose="020B0602020204020303" pitchFamily="34" charset="0"/>
            </a:endParaRPr>
          </a:p>
        </p:txBody>
      </p:sp>
    </p:spTree>
    <p:extLst>
      <p:ext uri="{BB962C8B-B14F-4D97-AF65-F5344CB8AC3E}">
        <p14:creationId xmlns:p14="http://schemas.microsoft.com/office/powerpoint/2010/main" val="4038014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68847" y="935909"/>
            <a:ext cx="6629209" cy="6454018"/>
          </a:xfrm>
          <a:prstGeom prst="rect">
            <a:avLst/>
          </a:prstGeom>
        </p:spPr>
      </p:pic>
      <p:grpSp>
        <p:nvGrpSpPr>
          <p:cNvPr id="25" name="Group 24"/>
          <p:cNvGrpSpPr/>
          <p:nvPr/>
        </p:nvGrpSpPr>
        <p:grpSpPr>
          <a:xfrm>
            <a:off x="963278" y="1039055"/>
            <a:ext cx="3758520" cy="5369729"/>
            <a:chOff x="1083729" y="935399"/>
            <a:chExt cx="3758520" cy="5369729"/>
          </a:xfrm>
        </p:grpSpPr>
        <p:grpSp>
          <p:nvGrpSpPr>
            <p:cNvPr id="9" name="Group 8"/>
            <p:cNvGrpSpPr/>
            <p:nvPr/>
          </p:nvGrpSpPr>
          <p:grpSpPr>
            <a:xfrm>
              <a:off x="1083729" y="935399"/>
              <a:ext cx="3758520" cy="5369729"/>
              <a:chOff x="1083729" y="935399"/>
              <a:chExt cx="3758520" cy="5369729"/>
            </a:xfrm>
          </p:grpSpPr>
          <p:pic>
            <p:nvPicPr>
              <p:cNvPr id="18" name="Picture 17"/>
              <p:cNvPicPr>
                <a:picLocks noChangeAspect="1"/>
              </p:cNvPicPr>
              <p:nvPr/>
            </p:nvPicPr>
            <p:blipFill rotWithShape="1">
              <a:blip r:embed="rId3"/>
              <a:srcRect t="2527" r="25596" b="32285"/>
              <a:stretch/>
            </p:blipFill>
            <p:spPr>
              <a:xfrm rot="5400000">
                <a:off x="278124" y="1741004"/>
                <a:ext cx="5369729" cy="3758520"/>
              </a:xfrm>
              <a:prstGeom prst="rect">
                <a:avLst/>
              </a:prstGeom>
            </p:spPr>
          </p:pic>
          <p:sp>
            <p:nvSpPr>
              <p:cNvPr id="28" name="TextBox 27"/>
              <p:cNvSpPr txBox="1"/>
              <p:nvPr/>
            </p:nvSpPr>
            <p:spPr>
              <a:xfrm rot="5400000">
                <a:off x="2467829" y="1929580"/>
                <a:ext cx="647082" cy="369332"/>
              </a:xfrm>
              <a:prstGeom prst="rect">
                <a:avLst/>
              </a:prstGeom>
              <a:noFill/>
            </p:spPr>
            <p:txBody>
              <a:bodyPr wrap="square" rtlCol="0">
                <a:spAutoFit/>
              </a:bodyPr>
              <a:lstStyle/>
              <a:p>
                <a:r>
                  <a:rPr lang="en-ZA" dirty="0" smtClean="0">
                    <a:solidFill>
                      <a:srgbClr val="00B050"/>
                    </a:solidFill>
                    <a:latin typeface="Aharoni" panose="02010803020104030203" pitchFamily="2" charset="-79"/>
                    <a:cs typeface="Aharoni" panose="02010803020104030203" pitchFamily="2" charset="-79"/>
                  </a:rPr>
                  <a:t>PES</a:t>
                </a:r>
                <a:endParaRPr lang="en-ZA" dirty="0">
                  <a:solidFill>
                    <a:srgbClr val="00B050"/>
                  </a:solidFill>
                  <a:latin typeface="Aharoni" panose="02010803020104030203" pitchFamily="2" charset="-79"/>
                  <a:cs typeface="Aharoni" panose="02010803020104030203" pitchFamily="2" charset="-79"/>
                </a:endParaRPr>
              </a:p>
            </p:txBody>
          </p:sp>
          <p:sp>
            <p:nvSpPr>
              <p:cNvPr id="29" name="TextBox 28"/>
              <p:cNvSpPr txBox="1"/>
              <p:nvPr/>
            </p:nvSpPr>
            <p:spPr>
              <a:xfrm rot="5400000">
                <a:off x="3548741" y="1875084"/>
                <a:ext cx="647082" cy="369332"/>
              </a:xfrm>
              <a:prstGeom prst="rect">
                <a:avLst/>
              </a:prstGeom>
              <a:noFill/>
            </p:spPr>
            <p:txBody>
              <a:bodyPr wrap="square" rtlCol="0">
                <a:spAutoFit/>
              </a:bodyPr>
              <a:lstStyle/>
              <a:p>
                <a:r>
                  <a:rPr lang="en-ZA" dirty="0" smtClean="0">
                    <a:solidFill>
                      <a:srgbClr val="00B0F0"/>
                    </a:solidFill>
                    <a:latin typeface="Aharoni" panose="02010803020104030203" pitchFamily="2" charset="-79"/>
                    <a:cs typeface="Aharoni" panose="02010803020104030203" pitchFamily="2" charset="-79"/>
                  </a:rPr>
                  <a:t>REC</a:t>
                </a:r>
                <a:endParaRPr lang="en-ZA" dirty="0">
                  <a:solidFill>
                    <a:srgbClr val="00B0F0"/>
                  </a:solidFill>
                  <a:latin typeface="Aharoni" panose="02010803020104030203" pitchFamily="2" charset="-79"/>
                  <a:cs typeface="Aharoni" panose="02010803020104030203" pitchFamily="2" charset="-79"/>
                </a:endParaRPr>
              </a:p>
            </p:txBody>
          </p:sp>
          <p:sp>
            <p:nvSpPr>
              <p:cNvPr id="30" name="TextBox 29"/>
              <p:cNvSpPr txBox="1"/>
              <p:nvPr/>
            </p:nvSpPr>
            <p:spPr>
              <a:xfrm rot="5400000">
                <a:off x="3110564" y="1763190"/>
                <a:ext cx="647082" cy="369332"/>
              </a:xfrm>
              <a:prstGeom prst="rect">
                <a:avLst/>
              </a:prstGeom>
              <a:noFill/>
            </p:spPr>
            <p:txBody>
              <a:bodyPr wrap="square" rtlCol="0">
                <a:spAutoFit/>
              </a:bodyPr>
              <a:lstStyle/>
              <a:p>
                <a:r>
                  <a:rPr lang="en-ZA" dirty="0" smtClean="0">
                    <a:solidFill>
                      <a:srgbClr val="FF0000"/>
                    </a:solidFill>
                    <a:latin typeface="Aharoni" panose="02010803020104030203" pitchFamily="2" charset="-79"/>
                    <a:cs typeface="Aharoni" panose="02010803020104030203" pitchFamily="2" charset="-79"/>
                  </a:rPr>
                  <a:t>TEC</a:t>
                </a:r>
                <a:endParaRPr lang="en-ZA" dirty="0">
                  <a:solidFill>
                    <a:srgbClr val="FF0000"/>
                  </a:solidFill>
                  <a:latin typeface="Aharoni" panose="02010803020104030203" pitchFamily="2" charset="-79"/>
                  <a:cs typeface="Aharoni" panose="02010803020104030203" pitchFamily="2" charset="-79"/>
                </a:endParaRPr>
              </a:p>
            </p:txBody>
          </p:sp>
        </p:grpSp>
        <p:sp>
          <p:nvSpPr>
            <p:cNvPr id="13" name="TextBox 12"/>
            <p:cNvSpPr txBox="1"/>
            <p:nvPr/>
          </p:nvSpPr>
          <p:spPr>
            <a:xfrm>
              <a:off x="3056793" y="2623926"/>
              <a:ext cx="1123957"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Nonoti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14" name="TextBox 13"/>
            <p:cNvSpPr txBox="1"/>
            <p:nvPr/>
          </p:nvSpPr>
          <p:spPr>
            <a:xfrm>
              <a:off x="3254728" y="5748054"/>
              <a:ext cx="1123957"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Mhlali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15" name="TextBox 14"/>
            <p:cNvSpPr txBox="1"/>
            <p:nvPr/>
          </p:nvSpPr>
          <p:spPr>
            <a:xfrm>
              <a:off x="2932991" y="3886238"/>
              <a:ext cx="1123957"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Mvoti</a:t>
              </a:r>
              <a:endParaRPr lang="en-ZA" dirty="0">
                <a:solidFill>
                  <a:schemeClr val="accent1">
                    <a:lumMod val="75000"/>
                  </a:schemeClr>
                </a:solidFill>
                <a:latin typeface="Aharoni" panose="02010803020104030203" pitchFamily="2" charset="-79"/>
                <a:cs typeface="Aharoni" panose="02010803020104030203" pitchFamily="2" charset="-79"/>
              </a:endParaRPr>
            </a:p>
          </p:txBody>
        </p:sp>
        <p:grpSp>
          <p:nvGrpSpPr>
            <p:cNvPr id="12" name="Group 11"/>
            <p:cNvGrpSpPr/>
            <p:nvPr/>
          </p:nvGrpSpPr>
          <p:grpSpPr>
            <a:xfrm rot="5400000">
              <a:off x="279936" y="2890628"/>
              <a:ext cx="3582437" cy="1660340"/>
              <a:chOff x="3294262" y="4422959"/>
              <a:chExt cx="3582437" cy="1660340"/>
            </a:xfrm>
          </p:grpSpPr>
          <p:sp>
            <p:nvSpPr>
              <p:cNvPr id="19" name="TextBox 18"/>
              <p:cNvSpPr txBox="1"/>
              <p:nvPr/>
            </p:nvSpPr>
            <p:spPr>
              <a:xfrm rot="16200000">
                <a:off x="2829730" y="5224035"/>
                <a:ext cx="1298396"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Zinkwazi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20" name="TextBox 19"/>
              <p:cNvSpPr txBox="1"/>
              <p:nvPr/>
            </p:nvSpPr>
            <p:spPr>
              <a:xfrm rot="16200000">
                <a:off x="4074330" y="5249435"/>
                <a:ext cx="1298396"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Mdlotane</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21" name="TextBox 20"/>
              <p:cNvSpPr txBox="1"/>
              <p:nvPr/>
            </p:nvSpPr>
            <p:spPr>
              <a:xfrm rot="16200000">
                <a:off x="5484030" y="5224034"/>
                <a:ext cx="1298396"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Seteni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24" name="TextBox 23"/>
              <p:cNvSpPr txBox="1"/>
              <p:nvPr/>
            </p:nvSpPr>
            <p:spPr>
              <a:xfrm rot="16200000">
                <a:off x="5874563" y="5055763"/>
                <a:ext cx="1634940"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Bob’s Stream</a:t>
                </a:r>
                <a:endParaRPr lang="en-ZA" dirty="0">
                  <a:solidFill>
                    <a:schemeClr val="accent1">
                      <a:lumMod val="75000"/>
                    </a:schemeClr>
                  </a:solidFill>
                  <a:latin typeface="Aharoni" panose="02010803020104030203" pitchFamily="2" charset="-79"/>
                  <a:cs typeface="Aharoni" panose="02010803020104030203" pitchFamily="2" charset="-79"/>
                </a:endParaRPr>
              </a:p>
            </p:txBody>
          </p:sp>
        </p:grpSp>
      </p:grpSp>
      <p:sp>
        <p:nvSpPr>
          <p:cNvPr id="2" name="Slide Number Placeholder 1"/>
          <p:cNvSpPr>
            <a:spLocks noGrp="1"/>
          </p:cNvSpPr>
          <p:nvPr>
            <p:ph type="sldNum" sz="quarter" idx="12"/>
          </p:nvPr>
        </p:nvSpPr>
        <p:spPr/>
        <p:txBody>
          <a:body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6</a:t>
            </a:fld>
            <a:endParaRPr lang="en-US" altLang="en-US" dirty="0" smtClean="0">
              <a:solidFill>
                <a:prstClr val="black"/>
              </a:solidFill>
              <a:ea typeface="ＭＳ Ｐゴシック" pitchFamily="34" charset="-128"/>
            </a:endParaRPr>
          </a:p>
        </p:txBody>
      </p:sp>
      <p:sp>
        <p:nvSpPr>
          <p:cNvPr id="4" name="Title 1"/>
          <p:cNvSpPr txBox="1">
            <a:spLocks/>
          </p:cNvSpPr>
          <p:nvPr/>
        </p:nvSpPr>
        <p:spPr>
          <a:xfrm>
            <a:off x="16932" y="24521"/>
            <a:ext cx="5863168" cy="541868"/>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800" b="1" dirty="0" smtClean="0"/>
              <a:t>DRAFT WRC: NC IUA – </a:t>
            </a:r>
            <a:r>
              <a:rPr lang="en-GB" sz="3600" b="1" dirty="0" smtClean="0">
                <a:solidFill>
                  <a:srgbClr val="FF0000"/>
                </a:solidFill>
              </a:rPr>
              <a:t>CLASS III</a:t>
            </a:r>
            <a:endParaRPr lang="en-GB" sz="3600" b="1" dirty="0">
              <a:solidFill>
                <a:srgbClr val="FF0000"/>
              </a:solidFill>
            </a:endParaRPr>
          </a:p>
        </p:txBody>
      </p:sp>
      <p:grpSp>
        <p:nvGrpSpPr>
          <p:cNvPr id="6" name="Group 5"/>
          <p:cNvGrpSpPr/>
          <p:nvPr/>
        </p:nvGrpSpPr>
        <p:grpSpPr>
          <a:xfrm>
            <a:off x="932939" y="1839865"/>
            <a:ext cx="3759201" cy="4596497"/>
            <a:chOff x="2991555" y="1679814"/>
            <a:chExt cx="2065867" cy="4358070"/>
          </a:xfrm>
        </p:grpSpPr>
        <p:sp>
          <p:nvSpPr>
            <p:cNvPr id="7" name="Rectangle 6"/>
            <p:cNvSpPr/>
            <p:nvPr/>
          </p:nvSpPr>
          <p:spPr>
            <a:xfrm>
              <a:off x="2991556" y="1679814"/>
              <a:ext cx="2065866" cy="4292459"/>
            </a:xfrm>
            <a:prstGeom prst="rect">
              <a:avLst/>
            </a:prstGeom>
            <a:gradFill flip="none" rotWithShape="1">
              <a:gsLst>
                <a:gs pos="32000">
                  <a:srgbClr val="0070C0">
                    <a:alpha val="25000"/>
                  </a:srgbClr>
                </a:gs>
                <a:gs pos="69000">
                  <a:srgbClr val="00FF00">
                    <a:alpha val="26000"/>
                  </a:srgbClr>
                </a:gs>
                <a:gs pos="0">
                  <a:srgbClr val="00FFCC">
                    <a:alpha val="27000"/>
                  </a:srgbClr>
                </a:gs>
                <a:gs pos="87000">
                  <a:srgbClr val="008000">
                    <a:alpha val="24706"/>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8" name="TextBox 7"/>
            <p:cNvSpPr txBox="1"/>
            <p:nvPr/>
          </p:nvSpPr>
          <p:spPr>
            <a:xfrm>
              <a:off x="2991555" y="5687710"/>
              <a:ext cx="2065866" cy="350174"/>
            </a:xfrm>
            <a:prstGeom prst="rect">
              <a:avLst/>
            </a:prstGeom>
            <a:noFill/>
          </p:spPr>
          <p:txBody>
            <a:bodyPr wrap="square" rtlCol="0">
              <a:spAutoFit/>
            </a:bodyPr>
            <a:lstStyle/>
            <a:p>
              <a:r>
                <a:rPr lang="en-ZA" b="1" dirty="0" smtClean="0">
                  <a:latin typeface="Arial Black" panose="020B0A04020102020204" pitchFamily="34" charset="0"/>
                </a:rPr>
                <a:t>   D            C         B         A </a:t>
              </a:r>
              <a:endParaRPr lang="en-ZA" b="1" dirty="0">
                <a:latin typeface="Arial Black" panose="020B0A04020102020204" pitchFamily="34" charset="0"/>
              </a:endParaRPr>
            </a:p>
          </p:txBody>
        </p:sp>
      </p:grpSp>
      <p:grpSp>
        <p:nvGrpSpPr>
          <p:cNvPr id="11" name="Group 10"/>
          <p:cNvGrpSpPr/>
          <p:nvPr/>
        </p:nvGrpSpPr>
        <p:grpSpPr>
          <a:xfrm>
            <a:off x="3240783" y="989347"/>
            <a:ext cx="5625163" cy="4451185"/>
            <a:chOff x="3240783" y="989347"/>
            <a:chExt cx="5625163" cy="4451185"/>
          </a:xfrm>
        </p:grpSpPr>
        <p:sp>
          <p:nvSpPr>
            <p:cNvPr id="10" name="Right Arrow 9"/>
            <p:cNvSpPr/>
            <p:nvPr/>
          </p:nvSpPr>
          <p:spPr>
            <a:xfrm rot="10800000">
              <a:off x="3921126" y="2690812"/>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ight Arrow 15"/>
            <p:cNvSpPr/>
            <p:nvPr/>
          </p:nvSpPr>
          <p:spPr>
            <a:xfrm rot="10800000">
              <a:off x="3250946" y="4517085"/>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7" name="Right Arrow 16"/>
            <p:cNvSpPr/>
            <p:nvPr/>
          </p:nvSpPr>
          <p:spPr>
            <a:xfrm rot="10800000">
              <a:off x="3240783" y="5204973"/>
              <a:ext cx="735743" cy="23555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5" name="TextBox 4"/>
            <p:cNvSpPr txBox="1"/>
            <p:nvPr/>
          </p:nvSpPr>
          <p:spPr>
            <a:xfrm>
              <a:off x="5068646" y="989347"/>
              <a:ext cx="3797300" cy="830997"/>
            </a:xfrm>
            <a:prstGeom prst="rect">
              <a:avLst/>
            </a:prstGeom>
            <a:noFill/>
            <a:ln w="76200">
              <a:solidFill>
                <a:srgbClr val="0070C0"/>
              </a:solidFill>
            </a:ln>
          </p:spPr>
          <p:txBody>
            <a:bodyPr wrap="square" rtlCol="0">
              <a:spAutoFit/>
            </a:bodyPr>
            <a:lstStyle/>
            <a:p>
              <a:pPr algn="ctr"/>
              <a:r>
                <a:rPr lang="en-ZA" sz="2400" b="1" dirty="0" smtClean="0"/>
                <a:t>PES = REC = TEC</a:t>
              </a:r>
            </a:p>
            <a:p>
              <a:r>
                <a:rPr lang="en-ZA" sz="2400" dirty="0" smtClean="0"/>
                <a:t>No implications for any user.</a:t>
              </a:r>
              <a:endParaRPr lang="en-ZA" sz="2400" dirty="0"/>
            </a:p>
          </p:txBody>
        </p:sp>
      </p:grpSp>
      <p:grpSp>
        <p:nvGrpSpPr>
          <p:cNvPr id="31" name="Group 30"/>
          <p:cNvGrpSpPr/>
          <p:nvPr/>
        </p:nvGrpSpPr>
        <p:grpSpPr>
          <a:xfrm>
            <a:off x="4240309" y="2158343"/>
            <a:ext cx="4599221" cy="1938992"/>
            <a:chOff x="4263759" y="2099868"/>
            <a:chExt cx="4599221" cy="1938992"/>
          </a:xfrm>
        </p:grpSpPr>
        <p:sp>
          <p:nvSpPr>
            <p:cNvPr id="22" name="Right Arrow 21"/>
            <p:cNvSpPr/>
            <p:nvPr/>
          </p:nvSpPr>
          <p:spPr>
            <a:xfrm rot="10800000">
              <a:off x="4263759" y="3258678"/>
              <a:ext cx="735743" cy="321341"/>
            </a:xfrm>
            <a:prstGeom prst="rightArrow">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66FF33"/>
                </a:solidFill>
              </a:endParaRPr>
            </a:p>
          </p:txBody>
        </p:sp>
        <p:sp>
          <p:nvSpPr>
            <p:cNvPr id="23" name="TextBox 22"/>
            <p:cNvSpPr txBox="1"/>
            <p:nvPr/>
          </p:nvSpPr>
          <p:spPr>
            <a:xfrm>
              <a:off x="5065680" y="2099868"/>
              <a:ext cx="3797300" cy="1938992"/>
            </a:xfrm>
            <a:prstGeom prst="rect">
              <a:avLst/>
            </a:prstGeom>
            <a:solidFill>
              <a:schemeClr val="bg1"/>
            </a:solidFill>
            <a:ln w="76200">
              <a:solidFill>
                <a:srgbClr val="66FF33"/>
              </a:solidFill>
            </a:ln>
          </p:spPr>
          <p:txBody>
            <a:bodyPr wrap="square" rtlCol="0">
              <a:spAutoFit/>
            </a:bodyPr>
            <a:lstStyle/>
            <a:p>
              <a:pPr algn="ctr"/>
              <a:r>
                <a:rPr lang="en-ZA" sz="2400" b="1" dirty="0" smtClean="0"/>
                <a:t>TEC=REC (PES requires improvement)</a:t>
              </a:r>
            </a:p>
            <a:p>
              <a:r>
                <a:rPr lang="en-ZA" sz="2400" dirty="0" smtClean="0"/>
                <a:t>Mdlotane: Improve catchment water quality, restore estuarine habitat. </a:t>
              </a:r>
            </a:p>
          </p:txBody>
        </p:sp>
      </p:grpSp>
      <p:sp>
        <p:nvSpPr>
          <p:cNvPr id="26" name="Right Arrow 25"/>
          <p:cNvSpPr/>
          <p:nvPr/>
        </p:nvSpPr>
        <p:spPr>
          <a:xfrm rot="10800000">
            <a:off x="4065828" y="5769433"/>
            <a:ext cx="735743" cy="235559"/>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FF0000"/>
              </a:solidFill>
            </a:endParaRPr>
          </a:p>
        </p:txBody>
      </p:sp>
      <p:sp>
        <p:nvSpPr>
          <p:cNvPr id="27" name="TextBox 26"/>
          <p:cNvSpPr txBox="1"/>
          <p:nvPr/>
        </p:nvSpPr>
        <p:spPr>
          <a:xfrm>
            <a:off x="5068646" y="4435334"/>
            <a:ext cx="3797300" cy="1938992"/>
          </a:xfrm>
          <a:prstGeom prst="rect">
            <a:avLst/>
          </a:prstGeom>
          <a:solidFill>
            <a:schemeClr val="bg1"/>
          </a:solidFill>
          <a:ln w="76200">
            <a:solidFill>
              <a:schemeClr val="accent6">
                <a:lumMod val="75000"/>
              </a:schemeClr>
            </a:solidFill>
          </a:ln>
        </p:spPr>
        <p:txBody>
          <a:bodyPr wrap="square" rtlCol="0">
            <a:spAutoFit/>
          </a:bodyPr>
          <a:lstStyle/>
          <a:p>
            <a:pPr algn="ctr"/>
            <a:r>
              <a:rPr lang="en-ZA" sz="2400" b="1" dirty="0" smtClean="0"/>
              <a:t>TEC lies below the PES</a:t>
            </a:r>
          </a:p>
          <a:p>
            <a:r>
              <a:rPr lang="en-ZA" sz="2400" dirty="0" smtClean="0"/>
              <a:t>Mhlali: Increased waste water as infrastructure already developed. Will drop TEC below PES</a:t>
            </a:r>
          </a:p>
        </p:txBody>
      </p:sp>
    </p:spTree>
    <p:extLst>
      <p:ext uri="{BB962C8B-B14F-4D97-AF65-F5344CB8AC3E}">
        <p14:creationId xmlns:p14="http://schemas.microsoft.com/office/powerpoint/2010/main" val="111831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1+#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1+#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68847" y="935909"/>
            <a:ext cx="6629209" cy="6454018"/>
          </a:xfrm>
          <a:prstGeom prst="rect">
            <a:avLst/>
          </a:prstGeom>
        </p:spPr>
      </p:pic>
      <p:pic>
        <p:nvPicPr>
          <p:cNvPr id="27" name="Picture 26"/>
          <p:cNvPicPr>
            <a:picLocks noChangeAspect="1"/>
          </p:cNvPicPr>
          <p:nvPr/>
        </p:nvPicPr>
        <p:blipFill rotWithShape="1">
          <a:blip r:embed="rId3"/>
          <a:srcRect t="2527" r="25596" b="32285"/>
          <a:stretch/>
        </p:blipFill>
        <p:spPr>
          <a:xfrm rot="5400000">
            <a:off x="278124" y="1741002"/>
            <a:ext cx="5369729" cy="3758520"/>
          </a:xfrm>
          <a:prstGeom prst="rect">
            <a:avLst/>
          </a:prstGeom>
        </p:spPr>
      </p:pic>
      <p:sp>
        <p:nvSpPr>
          <p:cNvPr id="13" name="TextBox 12"/>
          <p:cNvSpPr txBox="1"/>
          <p:nvPr/>
        </p:nvSpPr>
        <p:spPr>
          <a:xfrm>
            <a:off x="3087133" y="2574293"/>
            <a:ext cx="1123957"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Nonoti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14" name="TextBox 13"/>
          <p:cNvSpPr txBox="1"/>
          <p:nvPr/>
        </p:nvSpPr>
        <p:spPr>
          <a:xfrm>
            <a:off x="3285068" y="5698421"/>
            <a:ext cx="1123957"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Mhlali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15" name="TextBox 14"/>
          <p:cNvSpPr txBox="1"/>
          <p:nvPr/>
        </p:nvSpPr>
        <p:spPr>
          <a:xfrm>
            <a:off x="2963331" y="3836605"/>
            <a:ext cx="1123957"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Mvoti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2" name="Slide Number Placeholder 1"/>
          <p:cNvSpPr>
            <a:spLocks noGrp="1"/>
          </p:cNvSpPr>
          <p:nvPr>
            <p:ph type="sldNum" sz="quarter" idx="12"/>
          </p:nvPr>
        </p:nvSpPr>
        <p:spPr/>
        <p:txBody>
          <a:body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7</a:t>
            </a:fld>
            <a:endParaRPr lang="en-US" altLang="en-US" dirty="0" smtClean="0">
              <a:solidFill>
                <a:prstClr val="black"/>
              </a:solidFill>
              <a:ea typeface="ＭＳ Ｐゴシック" pitchFamily="34" charset="-128"/>
            </a:endParaRPr>
          </a:p>
        </p:txBody>
      </p:sp>
      <p:grpSp>
        <p:nvGrpSpPr>
          <p:cNvPr id="6" name="Group 5"/>
          <p:cNvGrpSpPr/>
          <p:nvPr/>
        </p:nvGrpSpPr>
        <p:grpSpPr>
          <a:xfrm>
            <a:off x="1083730" y="1777829"/>
            <a:ext cx="3759201" cy="4596497"/>
            <a:chOff x="2991555" y="1679814"/>
            <a:chExt cx="2065867" cy="4358070"/>
          </a:xfrm>
        </p:grpSpPr>
        <p:sp>
          <p:nvSpPr>
            <p:cNvPr id="7" name="Rectangle 6"/>
            <p:cNvSpPr/>
            <p:nvPr/>
          </p:nvSpPr>
          <p:spPr>
            <a:xfrm>
              <a:off x="2991556" y="1679814"/>
              <a:ext cx="2065866" cy="4292459"/>
            </a:xfrm>
            <a:prstGeom prst="rect">
              <a:avLst/>
            </a:prstGeom>
            <a:gradFill flip="none" rotWithShape="1">
              <a:gsLst>
                <a:gs pos="34000">
                  <a:srgbClr val="0070C0">
                    <a:alpha val="25000"/>
                  </a:srgbClr>
                </a:gs>
                <a:gs pos="49000">
                  <a:srgbClr val="00FF00">
                    <a:alpha val="26000"/>
                  </a:srgbClr>
                </a:gs>
                <a:gs pos="0">
                  <a:srgbClr val="00FFCC">
                    <a:alpha val="27000"/>
                  </a:srgbClr>
                </a:gs>
                <a:gs pos="100000">
                  <a:srgbClr val="008000">
                    <a:alpha val="24706"/>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8" name="TextBox 7"/>
            <p:cNvSpPr txBox="1"/>
            <p:nvPr/>
          </p:nvSpPr>
          <p:spPr>
            <a:xfrm>
              <a:off x="2991555" y="5687710"/>
              <a:ext cx="2065866" cy="350174"/>
            </a:xfrm>
            <a:prstGeom prst="rect">
              <a:avLst/>
            </a:prstGeom>
            <a:noFill/>
          </p:spPr>
          <p:txBody>
            <a:bodyPr wrap="square" rtlCol="0">
              <a:spAutoFit/>
            </a:bodyPr>
            <a:lstStyle/>
            <a:p>
              <a:r>
                <a:rPr lang="en-ZA" b="1" dirty="0" smtClean="0">
                  <a:latin typeface="Arial Black" panose="020B0A04020102020204" pitchFamily="34" charset="0"/>
                </a:rPr>
                <a:t>   D            C         B         A </a:t>
              </a:r>
              <a:endParaRPr lang="en-ZA" b="1" dirty="0">
                <a:latin typeface="Arial Black" panose="020B0A04020102020204" pitchFamily="34" charset="0"/>
              </a:endParaRPr>
            </a:p>
          </p:txBody>
        </p:sp>
      </p:grpSp>
      <p:sp>
        <p:nvSpPr>
          <p:cNvPr id="18" name="Right Arrow 17"/>
          <p:cNvSpPr/>
          <p:nvPr/>
        </p:nvSpPr>
        <p:spPr>
          <a:xfrm rot="10800000">
            <a:off x="4141166" y="2058282"/>
            <a:ext cx="735743" cy="235559"/>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FF0000"/>
              </a:solidFill>
            </a:endParaRPr>
          </a:p>
        </p:txBody>
      </p:sp>
      <p:sp>
        <p:nvSpPr>
          <p:cNvPr id="19" name="Right Arrow 18"/>
          <p:cNvSpPr/>
          <p:nvPr/>
        </p:nvSpPr>
        <p:spPr>
          <a:xfrm rot="10800000">
            <a:off x="3724082" y="3878351"/>
            <a:ext cx="735743" cy="276713"/>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FF0000"/>
              </a:solidFill>
            </a:endParaRPr>
          </a:p>
        </p:txBody>
      </p:sp>
      <p:sp>
        <p:nvSpPr>
          <p:cNvPr id="21" name="TextBox 20"/>
          <p:cNvSpPr txBox="1"/>
          <p:nvPr/>
        </p:nvSpPr>
        <p:spPr>
          <a:xfrm>
            <a:off x="5125155" y="1018479"/>
            <a:ext cx="3878636" cy="4493538"/>
          </a:xfrm>
          <a:prstGeom prst="rect">
            <a:avLst/>
          </a:prstGeom>
          <a:noFill/>
          <a:ln w="76200">
            <a:solidFill>
              <a:schemeClr val="accent4">
                <a:lumMod val="75000"/>
              </a:schemeClr>
            </a:solidFill>
          </a:ln>
        </p:spPr>
        <p:txBody>
          <a:bodyPr wrap="square" rtlCol="0">
            <a:spAutoFit/>
          </a:bodyPr>
          <a:lstStyle/>
          <a:p>
            <a:pPr algn="ctr"/>
            <a:r>
              <a:rPr lang="en-ZA" sz="2200" b="1" dirty="0" smtClean="0"/>
              <a:t>TEC improves PES but does not meet REC</a:t>
            </a:r>
          </a:p>
          <a:p>
            <a:r>
              <a:rPr lang="en-ZA" sz="2200" b="1" dirty="0" smtClean="0"/>
              <a:t>Zinkwazi: </a:t>
            </a:r>
            <a:r>
              <a:rPr lang="en-ZA" sz="2200" dirty="0" smtClean="0"/>
              <a:t>Improve wq &amp; restore estuarine habitat.  Improve </a:t>
            </a:r>
            <a:r>
              <a:rPr lang="en-ZA" sz="2200" dirty="0" smtClean="0">
                <a:sym typeface="Wingdings" panose="05000000000000000000" pitchFamily="2" charset="2"/>
              </a:rPr>
              <a:t></a:t>
            </a:r>
            <a:r>
              <a:rPr lang="en-ZA" sz="2200" dirty="0" smtClean="0"/>
              <a:t>B.  REC an A/B but socio-economic implications major.</a:t>
            </a:r>
          </a:p>
          <a:p>
            <a:r>
              <a:rPr lang="en-ZA" sz="2200" b="1" dirty="0" smtClean="0"/>
              <a:t>Mvoti:  </a:t>
            </a:r>
            <a:r>
              <a:rPr lang="en-ZA" sz="2200" dirty="0" smtClean="0"/>
              <a:t>Reduce catchment nutrient input. Remove sugarcane from EFZ. Can accommodate new dam (Sc 42) &amp; limited increases in WW, but options to keep mouth open must be investigated. </a:t>
            </a:r>
          </a:p>
        </p:txBody>
      </p:sp>
      <p:sp>
        <p:nvSpPr>
          <p:cNvPr id="24" name="Title 1"/>
          <p:cNvSpPr txBox="1">
            <a:spLocks/>
          </p:cNvSpPr>
          <p:nvPr/>
        </p:nvSpPr>
        <p:spPr>
          <a:xfrm>
            <a:off x="16932" y="24521"/>
            <a:ext cx="5108223" cy="541868"/>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400" b="1" dirty="0" smtClean="0"/>
              <a:t>DRAFT WRC: NC IUA – CLASS III</a:t>
            </a:r>
            <a:endParaRPr lang="en-GB" sz="2400" b="1" dirty="0"/>
          </a:p>
        </p:txBody>
      </p:sp>
      <p:grpSp>
        <p:nvGrpSpPr>
          <p:cNvPr id="17" name="Group 16"/>
          <p:cNvGrpSpPr/>
          <p:nvPr/>
        </p:nvGrpSpPr>
        <p:grpSpPr>
          <a:xfrm rot="5400000">
            <a:off x="279936" y="2890629"/>
            <a:ext cx="3582437" cy="1660340"/>
            <a:chOff x="3294262" y="4422959"/>
            <a:chExt cx="3582437" cy="1660340"/>
          </a:xfrm>
        </p:grpSpPr>
        <p:sp>
          <p:nvSpPr>
            <p:cNvPr id="22" name="TextBox 21"/>
            <p:cNvSpPr txBox="1"/>
            <p:nvPr/>
          </p:nvSpPr>
          <p:spPr>
            <a:xfrm rot="16200000">
              <a:off x="2829730" y="5224035"/>
              <a:ext cx="1298396"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Zinkwazi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23" name="TextBox 22"/>
            <p:cNvSpPr txBox="1"/>
            <p:nvPr/>
          </p:nvSpPr>
          <p:spPr>
            <a:xfrm rot="16200000">
              <a:off x="4074330" y="5249435"/>
              <a:ext cx="1298396"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Mdlotane</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25" name="TextBox 24"/>
            <p:cNvSpPr txBox="1"/>
            <p:nvPr/>
          </p:nvSpPr>
          <p:spPr>
            <a:xfrm rot="16200000">
              <a:off x="5484030" y="5224034"/>
              <a:ext cx="1298396"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Seteni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26" name="TextBox 25"/>
            <p:cNvSpPr txBox="1"/>
            <p:nvPr/>
          </p:nvSpPr>
          <p:spPr>
            <a:xfrm rot="16200000">
              <a:off x="5874563" y="5055763"/>
              <a:ext cx="1634940" cy="369332"/>
            </a:xfrm>
            <a:prstGeom prst="rect">
              <a:avLst/>
            </a:prstGeom>
            <a:noFill/>
          </p:spPr>
          <p:txBody>
            <a:bodyPr wrap="square" rtlCol="0">
              <a:spAutoFit/>
            </a:bodyPr>
            <a:lstStyle/>
            <a:p>
              <a:r>
                <a:rPr lang="en-ZA" dirty="0" smtClean="0">
                  <a:solidFill>
                    <a:schemeClr val="accent1">
                      <a:lumMod val="75000"/>
                    </a:schemeClr>
                  </a:solidFill>
                  <a:latin typeface="Aharoni" panose="02010803020104030203" pitchFamily="2" charset="-79"/>
                  <a:cs typeface="Aharoni" panose="02010803020104030203" pitchFamily="2" charset="-79"/>
                </a:rPr>
                <a:t>Bob’s Stream</a:t>
              </a:r>
              <a:endParaRPr lang="en-ZA" dirty="0">
                <a:solidFill>
                  <a:schemeClr val="accent1">
                    <a:lumMod val="75000"/>
                  </a:schemeClr>
                </a:solidFill>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236117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62491" y="3104444"/>
            <a:ext cx="4860798" cy="3193343"/>
            <a:chOff x="2318935" y="2324779"/>
            <a:chExt cx="5369729" cy="3758520"/>
          </a:xfrm>
        </p:grpSpPr>
        <p:pic>
          <p:nvPicPr>
            <p:cNvPr id="21" name="Picture 20"/>
            <p:cNvPicPr>
              <a:picLocks noChangeAspect="1"/>
            </p:cNvPicPr>
            <p:nvPr/>
          </p:nvPicPr>
          <p:blipFill rotWithShape="1">
            <a:blip r:embed="rId2"/>
            <a:srcRect t="2527" r="25596" b="32285"/>
            <a:stretch/>
          </p:blipFill>
          <p:spPr>
            <a:xfrm>
              <a:off x="2318935" y="2324779"/>
              <a:ext cx="5369729" cy="3758520"/>
            </a:xfrm>
            <a:prstGeom prst="rect">
              <a:avLst/>
            </a:prstGeom>
          </p:spPr>
        </p:pic>
        <p:sp>
          <p:nvSpPr>
            <p:cNvPr id="13" name="TextBox 12"/>
            <p:cNvSpPr txBox="1"/>
            <p:nvPr/>
          </p:nvSpPr>
          <p:spPr>
            <a:xfrm rot="16200000">
              <a:off x="3640846" y="3690980"/>
              <a:ext cx="1123957" cy="340002"/>
            </a:xfrm>
            <a:prstGeom prst="rect">
              <a:avLst/>
            </a:prstGeom>
            <a:noFill/>
          </p:spPr>
          <p:txBody>
            <a:bodyPr wrap="square" rtlCol="0">
              <a:spAutoFit/>
            </a:bodyPr>
            <a:lstStyle/>
            <a:p>
              <a:r>
                <a:rPr lang="en-ZA" sz="1400" dirty="0" smtClean="0">
                  <a:solidFill>
                    <a:schemeClr val="accent1">
                      <a:lumMod val="75000"/>
                    </a:schemeClr>
                  </a:solidFill>
                  <a:latin typeface="Aharoni" panose="02010803020104030203" pitchFamily="2" charset="-79"/>
                  <a:cs typeface="Aharoni" panose="02010803020104030203" pitchFamily="2" charset="-79"/>
                </a:rPr>
                <a:t>Nonoti</a:t>
              </a:r>
              <a:endParaRPr lang="en-ZA" sz="1400" dirty="0">
                <a:solidFill>
                  <a:schemeClr val="accent1">
                    <a:lumMod val="75000"/>
                  </a:schemeClr>
                </a:solidFill>
                <a:latin typeface="Aharoni" panose="02010803020104030203" pitchFamily="2" charset="-79"/>
                <a:cs typeface="Aharoni" panose="02010803020104030203" pitchFamily="2" charset="-79"/>
              </a:endParaRPr>
            </a:p>
          </p:txBody>
        </p:sp>
        <p:sp>
          <p:nvSpPr>
            <p:cNvPr id="14" name="TextBox 13"/>
            <p:cNvSpPr txBox="1"/>
            <p:nvPr/>
          </p:nvSpPr>
          <p:spPr>
            <a:xfrm rot="16200000">
              <a:off x="6764973" y="3493045"/>
              <a:ext cx="1123957" cy="340002"/>
            </a:xfrm>
            <a:prstGeom prst="rect">
              <a:avLst/>
            </a:prstGeom>
            <a:noFill/>
          </p:spPr>
          <p:txBody>
            <a:bodyPr wrap="square" rtlCol="0">
              <a:spAutoFit/>
            </a:bodyPr>
            <a:lstStyle/>
            <a:p>
              <a:r>
                <a:rPr lang="en-ZA" sz="1400" dirty="0" smtClean="0">
                  <a:solidFill>
                    <a:schemeClr val="accent1">
                      <a:lumMod val="75000"/>
                    </a:schemeClr>
                  </a:solidFill>
                  <a:latin typeface="Aharoni" panose="02010803020104030203" pitchFamily="2" charset="-79"/>
                  <a:cs typeface="Aharoni" panose="02010803020104030203" pitchFamily="2" charset="-79"/>
                </a:rPr>
                <a:t>Mhlali</a:t>
              </a:r>
              <a:endParaRPr lang="en-ZA" sz="1400" dirty="0">
                <a:solidFill>
                  <a:schemeClr val="accent1">
                    <a:lumMod val="75000"/>
                  </a:schemeClr>
                </a:solidFill>
                <a:latin typeface="Aharoni" panose="02010803020104030203" pitchFamily="2" charset="-79"/>
                <a:cs typeface="Aharoni" panose="02010803020104030203" pitchFamily="2" charset="-79"/>
              </a:endParaRPr>
            </a:p>
          </p:txBody>
        </p:sp>
        <p:sp>
          <p:nvSpPr>
            <p:cNvPr id="15" name="TextBox 14"/>
            <p:cNvSpPr txBox="1"/>
            <p:nvPr/>
          </p:nvSpPr>
          <p:spPr>
            <a:xfrm rot="16200000">
              <a:off x="4903157" y="3814782"/>
              <a:ext cx="1123957" cy="340002"/>
            </a:xfrm>
            <a:prstGeom prst="rect">
              <a:avLst/>
            </a:prstGeom>
            <a:noFill/>
          </p:spPr>
          <p:txBody>
            <a:bodyPr wrap="square" rtlCol="0">
              <a:spAutoFit/>
            </a:bodyPr>
            <a:lstStyle/>
            <a:p>
              <a:r>
                <a:rPr lang="en-ZA" sz="1400" dirty="0" smtClean="0">
                  <a:solidFill>
                    <a:schemeClr val="accent1">
                      <a:lumMod val="75000"/>
                    </a:schemeClr>
                  </a:solidFill>
                  <a:latin typeface="Aharoni" panose="02010803020104030203" pitchFamily="2" charset="-79"/>
                  <a:cs typeface="Aharoni" panose="02010803020104030203" pitchFamily="2" charset="-79"/>
                </a:rPr>
                <a:t>Mvoti</a:t>
              </a:r>
              <a:endParaRPr lang="en-ZA" sz="1400" dirty="0">
                <a:solidFill>
                  <a:schemeClr val="accent1">
                    <a:lumMod val="75000"/>
                  </a:schemeClr>
                </a:solidFill>
                <a:latin typeface="Aharoni" panose="02010803020104030203" pitchFamily="2" charset="-79"/>
                <a:cs typeface="Aharoni" panose="02010803020104030203" pitchFamily="2" charset="-79"/>
              </a:endParaRPr>
            </a:p>
          </p:txBody>
        </p:sp>
        <p:sp>
          <p:nvSpPr>
            <p:cNvPr id="17" name="TextBox 16"/>
            <p:cNvSpPr txBox="1"/>
            <p:nvPr/>
          </p:nvSpPr>
          <p:spPr>
            <a:xfrm rot="16200000">
              <a:off x="2829730" y="5238700"/>
              <a:ext cx="1298396" cy="340002"/>
            </a:xfrm>
            <a:prstGeom prst="rect">
              <a:avLst/>
            </a:prstGeom>
            <a:noFill/>
          </p:spPr>
          <p:txBody>
            <a:bodyPr wrap="square" rtlCol="0">
              <a:spAutoFit/>
            </a:bodyPr>
            <a:lstStyle/>
            <a:p>
              <a:r>
                <a:rPr lang="en-ZA" sz="1400" dirty="0" smtClean="0">
                  <a:solidFill>
                    <a:schemeClr val="accent1">
                      <a:lumMod val="75000"/>
                    </a:schemeClr>
                  </a:solidFill>
                  <a:latin typeface="Aharoni" panose="02010803020104030203" pitchFamily="2" charset="-79"/>
                  <a:cs typeface="Aharoni" panose="02010803020104030203" pitchFamily="2" charset="-79"/>
                </a:rPr>
                <a:t>Zinkwazi</a:t>
              </a:r>
              <a:endParaRPr lang="en-ZA" sz="1400" dirty="0">
                <a:solidFill>
                  <a:schemeClr val="accent1">
                    <a:lumMod val="75000"/>
                  </a:schemeClr>
                </a:solidFill>
                <a:latin typeface="Aharoni" panose="02010803020104030203" pitchFamily="2" charset="-79"/>
                <a:cs typeface="Aharoni" panose="02010803020104030203" pitchFamily="2" charset="-79"/>
              </a:endParaRPr>
            </a:p>
          </p:txBody>
        </p:sp>
        <p:sp>
          <p:nvSpPr>
            <p:cNvPr id="18" name="TextBox 17"/>
            <p:cNvSpPr txBox="1"/>
            <p:nvPr/>
          </p:nvSpPr>
          <p:spPr>
            <a:xfrm rot="16200000">
              <a:off x="4074330" y="5264100"/>
              <a:ext cx="1298396" cy="340002"/>
            </a:xfrm>
            <a:prstGeom prst="rect">
              <a:avLst/>
            </a:prstGeom>
            <a:noFill/>
          </p:spPr>
          <p:txBody>
            <a:bodyPr wrap="square" rtlCol="0">
              <a:spAutoFit/>
            </a:bodyPr>
            <a:lstStyle/>
            <a:p>
              <a:r>
                <a:rPr lang="en-ZA" sz="1400" dirty="0" smtClean="0">
                  <a:solidFill>
                    <a:schemeClr val="accent1">
                      <a:lumMod val="75000"/>
                    </a:schemeClr>
                  </a:solidFill>
                  <a:latin typeface="Aharoni" panose="02010803020104030203" pitchFamily="2" charset="-79"/>
                  <a:cs typeface="Aharoni" panose="02010803020104030203" pitchFamily="2" charset="-79"/>
                </a:rPr>
                <a:t>Mdlotane</a:t>
              </a:r>
              <a:endParaRPr lang="en-ZA" sz="1400" dirty="0">
                <a:solidFill>
                  <a:schemeClr val="accent1">
                    <a:lumMod val="75000"/>
                  </a:schemeClr>
                </a:solidFill>
                <a:latin typeface="Aharoni" panose="02010803020104030203" pitchFamily="2" charset="-79"/>
                <a:cs typeface="Aharoni" panose="02010803020104030203" pitchFamily="2" charset="-79"/>
              </a:endParaRPr>
            </a:p>
          </p:txBody>
        </p:sp>
        <p:sp>
          <p:nvSpPr>
            <p:cNvPr id="19" name="TextBox 18"/>
            <p:cNvSpPr txBox="1"/>
            <p:nvPr/>
          </p:nvSpPr>
          <p:spPr>
            <a:xfrm rot="16200000">
              <a:off x="5484030" y="5238699"/>
              <a:ext cx="1298396" cy="340002"/>
            </a:xfrm>
            <a:prstGeom prst="rect">
              <a:avLst/>
            </a:prstGeom>
            <a:noFill/>
          </p:spPr>
          <p:txBody>
            <a:bodyPr wrap="square" rtlCol="0">
              <a:spAutoFit/>
            </a:bodyPr>
            <a:lstStyle/>
            <a:p>
              <a:r>
                <a:rPr lang="en-ZA" sz="1400" dirty="0" smtClean="0">
                  <a:solidFill>
                    <a:schemeClr val="accent1">
                      <a:lumMod val="75000"/>
                    </a:schemeClr>
                  </a:solidFill>
                  <a:latin typeface="Aharoni" panose="02010803020104030203" pitchFamily="2" charset="-79"/>
                  <a:cs typeface="Aharoni" panose="02010803020104030203" pitchFamily="2" charset="-79"/>
                </a:rPr>
                <a:t>Seteni</a:t>
              </a:r>
              <a:endParaRPr lang="en-ZA" sz="1400" dirty="0">
                <a:solidFill>
                  <a:schemeClr val="accent1">
                    <a:lumMod val="75000"/>
                  </a:schemeClr>
                </a:solidFill>
                <a:latin typeface="Aharoni" panose="02010803020104030203" pitchFamily="2" charset="-79"/>
                <a:cs typeface="Aharoni" panose="02010803020104030203" pitchFamily="2" charset="-79"/>
              </a:endParaRPr>
            </a:p>
          </p:txBody>
        </p:sp>
        <p:sp>
          <p:nvSpPr>
            <p:cNvPr id="20" name="TextBox 19"/>
            <p:cNvSpPr txBox="1"/>
            <p:nvPr/>
          </p:nvSpPr>
          <p:spPr>
            <a:xfrm rot="16200000">
              <a:off x="5874563" y="5070430"/>
              <a:ext cx="1634941" cy="340002"/>
            </a:xfrm>
            <a:prstGeom prst="rect">
              <a:avLst/>
            </a:prstGeom>
            <a:noFill/>
          </p:spPr>
          <p:txBody>
            <a:bodyPr wrap="square" rtlCol="0">
              <a:spAutoFit/>
            </a:bodyPr>
            <a:lstStyle/>
            <a:p>
              <a:r>
                <a:rPr lang="en-ZA" sz="1400" dirty="0" smtClean="0">
                  <a:solidFill>
                    <a:schemeClr val="accent1">
                      <a:lumMod val="75000"/>
                    </a:schemeClr>
                  </a:solidFill>
                  <a:latin typeface="Aharoni" panose="02010803020104030203" pitchFamily="2" charset="-79"/>
                  <a:cs typeface="Aharoni" panose="02010803020104030203" pitchFamily="2" charset="-79"/>
                </a:rPr>
                <a:t>Bob’s Stream</a:t>
              </a:r>
              <a:endParaRPr lang="en-ZA" sz="1400" dirty="0">
                <a:solidFill>
                  <a:schemeClr val="accent1">
                    <a:lumMod val="75000"/>
                  </a:schemeClr>
                </a:solidFill>
                <a:latin typeface="Aharoni" panose="02010803020104030203" pitchFamily="2" charset="-79"/>
                <a:cs typeface="Aharoni" panose="02010803020104030203" pitchFamily="2" charset="-79"/>
              </a:endParaRPr>
            </a:p>
          </p:txBody>
        </p:sp>
      </p:grpSp>
      <p:sp>
        <p:nvSpPr>
          <p:cNvPr id="2" name="Slide Number Placeholder 1"/>
          <p:cNvSpPr>
            <a:spLocks noGrp="1"/>
          </p:cNvSpPr>
          <p:nvPr>
            <p:ph type="sldNum" sz="quarter" idx="12"/>
          </p:nvPr>
        </p:nvSpPr>
        <p:spPr/>
        <p:txBody>
          <a:body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8</a:t>
            </a:fld>
            <a:endParaRPr lang="en-US" altLang="en-US" dirty="0" smtClean="0">
              <a:solidFill>
                <a:prstClr val="black"/>
              </a:solidFill>
              <a:ea typeface="ＭＳ Ｐゴシック" pitchFamily="34" charset="-128"/>
            </a:endParaRPr>
          </a:p>
        </p:txBody>
      </p:sp>
      <p:sp>
        <p:nvSpPr>
          <p:cNvPr id="24" name="Title 1"/>
          <p:cNvSpPr txBox="1">
            <a:spLocks/>
          </p:cNvSpPr>
          <p:nvPr/>
        </p:nvSpPr>
        <p:spPr>
          <a:xfrm>
            <a:off x="1638300" y="207432"/>
            <a:ext cx="6731000" cy="541868"/>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400" b="1" dirty="0" smtClean="0"/>
              <a:t>WRC &amp; TEC IMPLICATIONS</a:t>
            </a:r>
            <a:endParaRPr lang="en-GB" sz="2400" b="1" dirty="0">
              <a:solidFill>
                <a:srgbClr val="FF0000"/>
              </a:solidFill>
            </a:endParaRPr>
          </a:p>
        </p:txBody>
      </p:sp>
      <p:sp>
        <p:nvSpPr>
          <p:cNvPr id="16" name="TextBox 15"/>
          <p:cNvSpPr txBox="1"/>
          <p:nvPr/>
        </p:nvSpPr>
        <p:spPr>
          <a:xfrm>
            <a:off x="406400" y="635783"/>
            <a:ext cx="8737600" cy="1938992"/>
          </a:xfrm>
          <a:prstGeom prst="rect">
            <a:avLst/>
          </a:prstGeom>
          <a:solidFill>
            <a:schemeClr val="bg1"/>
          </a:solidFill>
        </p:spPr>
        <p:txBody>
          <a:bodyPr wrap="square" rtlCol="0">
            <a:spAutoFit/>
          </a:bodyPr>
          <a:lstStyle/>
          <a:p>
            <a:r>
              <a:rPr lang="en-ZA" sz="2400" b="1" dirty="0" smtClean="0">
                <a:latin typeface="+mj-lt"/>
              </a:rPr>
              <a:t>WRC III and its catchment configuration </a:t>
            </a:r>
            <a:r>
              <a:rPr lang="en-ZA" sz="2400" dirty="0" smtClean="0">
                <a:latin typeface="+mj-lt"/>
              </a:rPr>
              <a:t>will result in:</a:t>
            </a:r>
          </a:p>
          <a:p>
            <a:pPr marL="285750" indent="-285750">
              <a:buFont typeface="Wingdings" panose="05000000000000000000" pitchFamily="2" charset="2"/>
              <a:buChar char="Ø"/>
            </a:pPr>
            <a:r>
              <a:rPr lang="en-ZA" sz="2400" dirty="0" smtClean="0">
                <a:latin typeface="+mj-lt"/>
              </a:rPr>
              <a:t>TEC = REC at 4 of the 7 estuaries, i.e., REC is met at 4 estuaries.</a:t>
            </a:r>
          </a:p>
          <a:p>
            <a:pPr marL="285750" indent="-285750">
              <a:buFont typeface="Wingdings" panose="05000000000000000000" pitchFamily="2" charset="2"/>
              <a:buChar char="Ø"/>
            </a:pPr>
            <a:r>
              <a:rPr lang="en-ZA" sz="2400" dirty="0" smtClean="0">
                <a:latin typeface="+mj-lt"/>
              </a:rPr>
              <a:t>TEC is an improvement of the PES at 2 of the 7 estuaries (one to a B TEC), i.e. the REC is partially met.</a:t>
            </a:r>
          </a:p>
          <a:p>
            <a:pPr marL="285750" indent="-285750">
              <a:buFont typeface="Wingdings" panose="05000000000000000000" pitchFamily="2" charset="2"/>
              <a:buChar char="Ø"/>
            </a:pPr>
            <a:r>
              <a:rPr lang="en-ZA" sz="2400" dirty="0" smtClean="0">
                <a:latin typeface="+mj-lt"/>
              </a:rPr>
              <a:t>TEC falls below the PES at one estuary.</a:t>
            </a:r>
          </a:p>
        </p:txBody>
      </p:sp>
    </p:spTree>
    <p:extLst>
      <p:ext uri="{BB962C8B-B14F-4D97-AF65-F5344CB8AC3E}">
        <p14:creationId xmlns:p14="http://schemas.microsoft.com/office/powerpoint/2010/main" val="2504905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9</a:t>
            </a:fld>
            <a:endParaRPr lang="en-US" altLang="en-US" dirty="0" smtClean="0">
              <a:solidFill>
                <a:prstClr val="black"/>
              </a:solidFill>
              <a:ea typeface="ＭＳ Ｐゴシック" pitchFamily="34" charset="-128"/>
            </a:endParaRPr>
          </a:p>
        </p:txBody>
      </p:sp>
      <p:sp>
        <p:nvSpPr>
          <p:cNvPr id="24" name="Title 1"/>
          <p:cNvSpPr txBox="1">
            <a:spLocks/>
          </p:cNvSpPr>
          <p:nvPr/>
        </p:nvSpPr>
        <p:spPr>
          <a:xfrm>
            <a:off x="1778000" y="32989"/>
            <a:ext cx="6731000" cy="541868"/>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400" b="1" dirty="0" smtClean="0"/>
              <a:t>WRC &amp; TEC implications</a:t>
            </a:r>
            <a:endParaRPr lang="en-GB" sz="2400" b="1" dirty="0">
              <a:solidFill>
                <a:srgbClr val="FF0000"/>
              </a:solidFill>
            </a:endParaRPr>
          </a:p>
        </p:txBody>
      </p:sp>
      <p:sp>
        <p:nvSpPr>
          <p:cNvPr id="16" name="TextBox 15"/>
          <p:cNvSpPr txBox="1"/>
          <p:nvPr/>
        </p:nvSpPr>
        <p:spPr>
          <a:xfrm>
            <a:off x="1569156" y="790928"/>
            <a:ext cx="7574844" cy="4524315"/>
          </a:xfrm>
          <a:prstGeom prst="rect">
            <a:avLst/>
          </a:prstGeom>
          <a:solidFill>
            <a:schemeClr val="bg1"/>
          </a:solidFill>
        </p:spPr>
        <p:txBody>
          <a:bodyPr wrap="square" rtlCol="0">
            <a:spAutoFit/>
          </a:bodyPr>
          <a:lstStyle/>
          <a:p>
            <a:pPr marL="285750" indent="-285750">
              <a:buFont typeface="Wingdings" panose="05000000000000000000" pitchFamily="2" charset="2"/>
              <a:buChar char="Ø"/>
            </a:pPr>
            <a:r>
              <a:rPr lang="en-ZA" sz="2400" dirty="0" smtClean="0">
                <a:latin typeface="+mj-lt"/>
              </a:rPr>
              <a:t>Non-flow related measures must be applied to achieve the TEC at the Mvoti, Zinkwazi and Mdlotane estuaries</a:t>
            </a:r>
          </a:p>
          <a:p>
            <a:endParaRPr lang="en-ZA" sz="2400" dirty="0">
              <a:latin typeface="+mj-lt"/>
            </a:endParaRPr>
          </a:p>
          <a:p>
            <a:pPr marL="342900" indent="-342900">
              <a:buFont typeface="Wingdings" panose="05000000000000000000" pitchFamily="2" charset="2"/>
              <a:buChar char="Ø"/>
            </a:pPr>
            <a:r>
              <a:rPr lang="en-ZA" sz="2400" dirty="0" smtClean="0">
                <a:latin typeface="+mj-lt"/>
              </a:rPr>
              <a:t>The WRC &amp; TEC allow for increased waste water discharges in the short term to a specific point. </a:t>
            </a:r>
            <a:r>
              <a:rPr lang="en-ZA" sz="2400" dirty="0">
                <a:latin typeface="+mj-lt"/>
              </a:rPr>
              <a:t>(EG Sc C and D</a:t>
            </a:r>
            <a:r>
              <a:rPr lang="en-ZA" sz="2400" dirty="0" smtClean="0">
                <a:latin typeface="+mj-lt"/>
              </a:rPr>
              <a:t>) in the Nonoti and Mvoti. Then alternative measures for additional waste will be required. </a:t>
            </a:r>
          </a:p>
          <a:p>
            <a:pPr marL="342900" indent="-342900">
              <a:buFont typeface="Wingdings" panose="05000000000000000000" pitchFamily="2" charset="2"/>
              <a:buChar char="Ø"/>
            </a:pPr>
            <a:endParaRPr lang="en-ZA" sz="2400" dirty="0">
              <a:latin typeface="+mj-lt"/>
            </a:endParaRPr>
          </a:p>
          <a:p>
            <a:pPr marL="342900" indent="-342900">
              <a:buFont typeface="Wingdings" panose="05000000000000000000" pitchFamily="2" charset="2"/>
              <a:buChar char="Ø"/>
            </a:pPr>
            <a:r>
              <a:rPr lang="en-ZA" sz="2400" dirty="0" smtClean="0">
                <a:latin typeface="+mj-lt"/>
              </a:rPr>
              <a:t>Note:  For the Mvoti a combination of interventions must be investigated that will ensure the TEC is achieved when waste water is increased prior to future dam development</a:t>
            </a:r>
          </a:p>
        </p:txBody>
      </p:sp>
    </p:spTree>
    <p:extLst>
      <p:ext uri="{BB962C8B-B14F-4D97-AF65-F5344CB8AC3E}">
        <p14:creationId xmlns:p14="http://schemas.microsoft.com/office/powerpoint/2010/main" val="2433329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2930</TotalTime>
  <Words>2221</Words>
  <Application>Microsoft Office PowerPoint</Application>
  <PresentationFormat>On-screen Show (4:3)</PresentationFormat>
  <Paragraphs>396</Paragraphs>
  <Slides>28</Slides>
  <Notes>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Delana</dc:creator>
  <cp:lastModifiedBy>Pieter van Rooyen (WRP)</cp:lastModifiedBy>
  <cp:revision>282</cp:revision>
  <cp:lastPrinted>2015-07-19T16:14:46Z</cp:lastPrinted>
  <dcterms:created xsi:type="dcterms:W3CDTF">2014-09-14T15:40:53Z</dcterms:created>
  <dcterms:modified xsi:type="dcterms:W3CDTF">2015-09-16T06:42:33Z</dcterms:modified>
</cp:coreProperties>
</file>